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0" r:id="rId2"/>
    <p:sldId id="261" r:id="rId3"/>
    <p:sldId id="262" r:id="rId4"/>
    <p:sldId id="282" r:id="rId5"/>
    <p:sldId id="283" r:id="rId6"/>
    <p:sldId id="289" r:id="rId7"/>
    <p:sldId id="290" r:id="rId8"/>
    <p:sldId id="256" r:id="rId9"/>
    <p:sldId id="257" r:id="rId10"/>
    <p:sldId id="264" r:id="rId11"/>
    <p:sldId id="268" r:id="rId12"/>
    <p:sldId id="269" r:id="rId13"/>
    <p:sldId id="271" r:id="rId14"/>
    <p:sldId id="272" r:id="rId15"/>
    <p:sldId id="273" r:id="rId16"/>
    <p:sldId id="265" r:id="rId17"/>
    <p:sldId id="266" r:id="rId18"/>
    <p:sldId id="267" r:id="rId19"/>
    <p:sldId id="270" r:id="rId20"/>
    <p:sldId id="275" r:id="rId21"/>
    <p:sldId id="274" r:id="rId22"/>
    <p:sldId id="277" r:id="rId23"/>
    <p:sldId id="278" r:id="rId24"/>
    <p:sldId id="276" r:id="rId25"/>
    <p:sldId id="284" r:id="rId26"/>
    <p:sldId id="285" r:id="rId27"/>
    <p:sldId id="286" r:id="rId28"/>
    <p:sldId id="287" r:id="rId29"/>
    <p:sldId id="288" r:id="rId30"/>
    <p:sldId id="279" r:id="rId31"/>
    <p:sldId id="280" r:id="rId32"/>
    <p:sldId id="281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29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89" d="100"/>
          <a:sy n="89" d="100"/>
        </p:scale>
        <p:origin x="1267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77C9C-3FDC-4EB7-8DB2-5666BE7D1B3A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EBF99-AFEF-4ADC-BA27-33B8A40A8E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92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EBF99-AFEF-4ADC-BA27-33B8A40A8E45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27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78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00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366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88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683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03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46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32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732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34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56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49192-E523-4768-8483-BD57A22DD625}" type="datetimeFigureOut">
              <a:rPr lang="en-IN" smtClean="0"/>
              <a:t>26-04-2022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A7CF7-D4BF-4F71-A70E-9EF8E7482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3" y="308236"/>
            <a:ext cx="4338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Definitions </a:t>
            </a:r>
            <a:r>
              <a:rPr lang="en-IN" sz="2800" b="1" dirty="0" smtClean="0">
                <a:sym typeface="Wingdings" pitchFamily="2" charset="2"/>
              </a:rPr>
              <a:t>(Matrix Theory):</a:t>
            </a:r>
            <a:endParaRPr lang="en-IN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9553" y="1060254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Principal Minor :</a:t>
            </a:r>
          </a:p>
          <a:p>
            <a:r>
              <a:rPr lang="en-IN" dirty="0" smtClean="0"/>
              <a:t>If A is an( </a:t>
            </a:r>
            <a:r>
              <a:rPr lang="en-IN" dirty="0" err="1" smtClean="0"/>
              <a:t>nxn</a:t>
            </a:r>
            <a:r>
              <a:rPr lang="en-IN" dirty="0" smtClean="0"/>
              <a:t>) matrix, then the principal minor of order k is a </a:t>
            </a:r>
            <a:r>
              <a:rPr lang="en-IN" dirty="0" err="1" smtClean="0"/>
              <a:t>submatrix</a:t>
            </a:r>
            <a:r>
              <a:rPr lang="en-IN" dirty="0" smtClean="0"/>
              <a:t> </a:t>
            </a:r>
          </a:p>
          <a:p>
            <a:r>
              <a:rPr lang="en-IN" dirty="0" smtClean="0"/>
              <a:t>Of size (</a:t>
            </a:r>
            <a:r>
              <a:rPr lang="en-IN" dirty="0" err="1" smtClean="0"/>
              <a:t>kxk</a:t>
            </a:r>
            <a:r>
              <a:rPr lang="en-IN" dirty="0" smtClean="0"/>
              <a:t>) obtained by deleting any (n-k) rows and their corresponding columns from the matrix A. The diagonal elements of the matrix are principal minor of order 1.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9552" y="2636912"/>
                <a:ext cx="72163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Principal Determinant:</a:t>
                </a:r>
              </a:p>
              <a:p>
                <a:r>
                  <a:rPr lang="en-IN" dirty="0" smtClean="0"/>
                  <a:t>The determinant of a principal minor is called the principal determinant.  For an (</a:t>
                </a:r>
                <a:r>
                  <a:rPr lang="en-IN" dirty="0" err="1" smtClean="0"/>
                  <a:t>nxn</a:t>
                </a:r>
                <a:r>
                  <a:rPr lang="en-IN" dirty="0" smtClean="0"/>
                  <a:t>) Matrix, there are in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-1 principal determinants.</a:t>
                </a:r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36912"/>
                <a:ext cx="7216369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761" t="-3974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39552" y="3789040"/>
            <a:ext cx="8280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Leading Principal Minor:</a:t>
            </a:r>
          </a:p>
          <a:p>
            <a:r>
              <a:rPr lang="en-IN" dirty="0" smtClean="0"/>
              <a:t>If A is an( </a:t>
            </a:r>
            <a:r>
              <a:rPr lang="en-IN" dirty="0" err="1" smtClean="0"/>
              <a:t>nxn</a:t>
            </a:r>
            <a:r>
              <a:rPr lang="en-IN" dirty="0" smtClean="0"/>
              <a:t>) matrix, then the leading principal minor of order k is a </a:t>
            </a:r>
            <a:r>
              <a:rPr lang="en-IN" dirty="0" err="1" smtClean="0"/>
              <a:t>submatrix</a:t>
            </a:r>
            <a:r>
              <a:rPr lang="en-IN" dirty="0" smtClean="0"/>
              <a:t> </a:t>
            </a:r>
          </a:p>
          <a:p>
            <a:r>
              <a:rPr lang="en-IN" dirty="0" smtClean="0"/>
              <a:t>Of size (</a:t>
            </a:r>
            <a:r>
              <a:rPr lang="en-IN" dirty="0" err="1" smtClean="0"/>
              <a:t>kxk</a:t>
            </a:r>
            <a:r>
              <a:rPr lang="en-IN" dirty="0" smtClean="0"/>
              <a:t>) obtained by deleting the last  (n-k) rows and their corresponding columns from the matrix A.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39552" y="5218167"/>
                <a:ext cx="813690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b="1" dirty="0" smtClean="0"/>
                  <a:t>Leading Principal Determinant:</a:t>
                </a:r>
              </a:p>
              <a:p>
                <a:r>
                  <a:rPr lang="en-IN" dirty="0" smtClean="0"/>
                  <a:t>The determinant of a leading principal minor is called the leading principal determinant.  The </a:t>
                </a:r>
                <a:r>
                  <a:rPr lang="en-IN" dirty="0" err="1" smtClean="0"/>
                  <a:t>kth</a:t>
                </a:r>
                <a:r>
                  <a:rPr lang="en-IN" dirty="0" smtClean="0"/>
                  <a:t> order leading principal determinant of the matrix A is denoted by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. </m:t>
                        </m:r>
                      </m:sub>
                    </m:sSub>
                  </m:oMath>
                </a14:m>
                <a:r>
                  <a:rPr lang="en-IN" dirty="0" smtClean="0"/>
                  <a:t>For an (</a:t>
                </a:r>
                <a:r>
                  <a:rPr lang="en-IN" dirty="0" err="1" smtClean="0"/>
                  <a:t>nxn</a:t>
                </a:r>
                <a:r>
                  <a:rPr lang="en-IN" dirty="0" smtClean="0"/>
                  <a:t>) Matrix, there are n leading principal determinants.</a:t>
                </a:r>
                <a:endParaRPr lang="en-IN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218167"/>
                <a:ext cx="8136904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675" t="-3046" r="-75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15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4740" y="394070"/>
                <a:ext cx="8280920" cy="166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Step3:</a:t>
                </a:r>
              </a:p>
              <a:p>
                <a:r>
                  <a:rPr lang="en-IN" dirty="0"/>
                  <a:t> </a:t>
                </a:r>
                <a:r>
                  <a:rPr lang="en-IN" dirty="0" smtClean="0"/>
                  <a:t>  Find the Bordered Hessian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dirty="0" smtClean="0">
                                  <a:latin typeface="Cambria Math"/>
                                </a:rPr>
                                <m:t>𝑂</m:t>
                              </m:r>
                            </m:e>
                            <m:e>
                              <m:r>
                                <a:rPr lang="en-IN" b="0" i="1" dirty="0" smtClean="0">
                                  <a:latin typeface="Cambria Math"/>
                                </a:rPr>
                                <m:t>𝑃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I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dirty="0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IN" b="0" i="1" dirty="0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b="0" i="1" dirty="0" smtClean="0">
                                  <a:latin typeface="Cambria Math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 smtClean="0"/>
                  <a:t>  of size (</a:t>
                </a:r>
                <a:r>
                  <a:rPr lang="en-IN" dirty="0" err="1" smtClean="0"/>
                  <a:t>m+n</a:t>
                </a:r>
                <a:r>
                  <a:rPr lang="en-IN" dirty="0" smtClean="0"/>
                  <a:t> X </a:t>
                </a:r>
                <a:r>
                  <a:rPr lang="en-IN" dirty="0" err="1" smtClean="0"/>
                  <a:t>m+n</a:t>
                </a:r>
                <a:r>
                  <a:rPr lang="en-IN" dirty="0" smtClean="0"/>
                  <a:t>)where P=Gradient vector of g(X)==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 smtClean="0">
                                <a:latin typeface="Cambria Math"/>
                              </a:rPr>
                              <m:t>𝜕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𝑔</m:t>
                            </m:r>
                          </m:num>
                          <m:den>
                            <m:r>
                              <a:rPr lang="en-IN" i="1" smtClean="0">
                                <a:latin typeface="Cambria Math"/>
                              </a:rPr>
                              <m:t>𝜕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𝑋</m:t>
                            </m:r>
                          </m:den>
                        </m:f>
                      </m:e>
                    </m:d>
                  </m:oMath>
                </a14:m>
                <a:r>
                  <a:rPr lang="en-IN" dirty="0" smtClean="0"/>
                  <a:t>of size (</a:t>
                </a:r>
                <a:r>
                  <a:rPr lang="en-IN" dirty="0" err="1" smtClean="0"/>
                  <a:t>mXn</a:t>
                </a:r>
                <a:r>
                  <a:rPr lang="en-IN" dirty="0" smtClean="0"/>
                  <a:t>), Q=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smtClean="0">
                                <a:latin typeface="Cambria Math"/>
                              </a:rPr>
                              <m:t>𝟃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/>
                              </a:rPr>
                              <m:t>𝐿</m:t>
                            </m:r>
                          </m:num>
                          <m:den>
                            <m:r>
                              <a:rPr lang="en-IN" i="1" smtClean="0">
                                <a:latin typeface="Cambria Math"/>
                              </a:rPr>
                              <m:t>𝟃</m:t>
                            </m:r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 smtClean="0">
                                <a:latin typeface="Cambria Math"/>
                              </a:rPr>
                              <m:t>𝟃</m:t>
                            </m:r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IN" dirty="0" smtClean="0"/>
                  <a:t> of size (</a:t>
                </a:r>
                <a:r>
                  <a:rPr lang="en-IN" dirty="0" err="1" smtClean="0"/>
                  <a:t>nXn</a:t>
                </a:r>
                <a:r>
                  <a:rPr lang="en-IN" dirty="0" smtClean="0"/>
                  <a:t>) and O is a zero matrix of size </a:t>
                </a:r>
                <a:r>
                  <a:rPr lang="en-IN" dirty="0" err="1" smtClean="0"/>
                  <a:t>mXm</a:t>
                </a:r>
                <a:r>
                  <a:rPr lang="en-IN" dirty="0" smtClean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40" y="394070"/>
                <a:ext cx="8280920" cy="1660391"/>
              </a:xfrm>
              <a:prstGeom prst="rect">
                <a:avLst/>
              </a:prstGeom>
              <a:blipFill rotWithShape="1">
                <a:blip r:embed="rId2"/>
                <a:stretch>
                  <a:fillRect l="-663" t="-1838" b="-51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4740" y="2388077"/>
                <a:ext cx="74888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Step4:</a:t>
                </a:r>
              </a:p>
              <a:p>
                <a:r>
                  <a:rPr lang="en-IN" dirty="0" smtClean="0"/>
                  <a:t>Given the stationary point </a:t>
                </a:r>
                <a:r>
                  <a:rPr lang="en-I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IN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)</a:t>
                </a:r>
                <a:r>
                  <a:rPr lang="en-IN" dirty="0" smtClean="0"/>
                  <a:t> for the </a:t>
                </a:r>
                <a:r>
                  <a:rPr lang="en-IN" dirty="0" err="1" smtClean="0"/>
                  <a:t>Lagrangean</a:t>
                </a:r>
                <a:r>
                  <a:rPr lang="en-IN" dirty="0" smtClean="0"/>
                  <a:t> function L and the Bordered Hessian matrix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 evaluated at the stationary point. 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40" y="2388077"/>
                <a:ext cx="7488832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733" t="-3974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64740" y="3645023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Step5:</a:t>
            </a:r>
            <a:r>
              <a:rPr lang="en-IN" dirty="0" smtClean="0"/>
              <a:t> (</a:t>
            </a:r>
            <a:r>
              <a:rPr lang="en-IN" b="1" dirty="0" smtClean="0"/>
              <a:t>Test the nature of the stationary point</a:t>
            </a:r>
            <a:r>
              <a:rPr lang="en-IN" dirty="0" smtClean="0"/>
              <a:t>)</a:t>
            </a:r>
          </a:p>
          <a:p>
            <a:endParaRPr lang="en-I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55" y="4282502"/>
            <a:ext cx="74390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9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018" y="404663"/>
            <a:ext cx="4565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Example : Solve the following NLP </a:t>
            </a:r>
            <a:endParaRPr lang="en-I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78018" y="1289665"/>
                <a:ext cx="388253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Optimize 		f(X)=2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IN" b="0" i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IN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IN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+18y</a:t>
                </a:r>
              </a:p>
              <a:p>
                <a:endParaRPr lang="en-IN" dirty="0" smtClean="0"/>
              </a:p>
              <a:p>
                <a:r>
                  <a:rPr lang="en-IN" sz="1600" dirty="0" smtClean="0"/>
                  <a:t>Subject to    	</a:t>
                </a:r>
                <a:r>
                  <a:rPr lang="en-IN" dirty="0" smtClean="0"/>
                  <a:t>2x+y-8=0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8" y="1289665"/>
                <a:ext cx="3882538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1256" t="-3974" r="-785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43608" y="2697887"/>
                <a:ext cx="3401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L(</a:t>
                </a:r>
                <a:r>
                  <a:rPr lang="en-IN" dirty="0" err="1" smtClean="0"/>
                  <a:t>x,y</a:t>
                </a:r>
                <a:r>
                  <a:rPr lang="en-IN" dirty="0" smtClean="0"/>
                  <a:t>,</a:t>
                </a:r>
                <a:r>
                  <a:rPr lang="el-GR" dirty="0" smtClean="0"/>
                  <a:t>λ</a:t>
                </a:r>
                <a:r>
                  <a:rPr lang="en-IN" dirty="0" smtClean="0"/>
                  <a:t>)= </a:t>
                </a:r>
                <a:r>
                  <a:rPr lang="en-IN" dirty="0"/>
                  <a:t>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IN" b="0" i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IN" dirty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IN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+</a:t>
                </a:r>
                <a:r>
                  <a:rPr lang="en-IN" dirty="0" smtClean="0"/>
                  <a:t>18y- </a:t>
                </a:r>
                <a:r>
                  <a:rPr lang="el-GR" dirty="0" smtClean="0"/>
                  <a:t>λ</a:t>
                </a:r>
                <a:r>
                  <a:rPr lang="en-IN" dirty="0" smtClean="0"/>
                  <a:t>(2x+y-8)</a:t>
                </a:r>
                <a:endParaRPr lang="en-I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697887"/>
                <a:ext cx="34011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434" t="-10000" r="-1075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43608" y="3337218"/>
                <a:ext cx="2719271" cy="1621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𝜕</m:t>
                        </m:r>
                        <m:r>
                          <a:rPr lang="en-IN" i="1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IN" dirty="0"/>
                  <a:t>=0 </a:t>
                </a:r>
                <a:r>
                  <a:rPr lang="en-IN" dirty="0" smtClean="0"/>
                  <a:t>gives 4x-2</a:t>
                </a:r>
                <a:r>
                  <a:rPr lang="el-GR" dirty="0" smtClean="0"/>
                  <a:t>λ</a:t>
                </a:r>
                <a:r>
                  <a:rPr lang="en-IN" dirty="0" smtClean="0"/>
                  <a:t>=0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𝜕</m:t>
                        </m:r>
                        <m:r>
                          <a:rPr lang="en-IN" i="1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IN" dirty="0"/>
                  <a:t>=0 </a:t>
                </a:r>
                <a:r>
                  <a:rPr lang="en-IN" dirty="0" smtClean="0"/>
                  <a:t> gives -6y+18-</a:t>
                </a:r>
                <a:r>
                  <a:rPr lang="el-GR" dirty="0" smtClean="0"/>
                  <a:t>λ</a:t>
                </a:r>
                <a:r>
                  <a:rPr lang="en-IN" dirty="0" smtClean="0"/>
                  <a:t>=0 and</a:t>
                </a:r>
              </a:p>
              <a:p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𝜕</m:t>
                        </m:r>
                        <m:r>
                          <a:rPr lang="en-IN" i="1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λ</m:t>
                        </m:r>
                      </m:den>
                    </m:f>
                  </m:oMath>
                </a14:m>
                <a:r>
                  <a:rPr lang="en-IN" dirty="0"/>
                  <a:t>=</a:t>
                </a:r>
                <a:r>
                  <a:rPr lang="en-IN" dirty="0" smtClean="0"/>
                  <a:t>0 gives </a:t>
                </a:r>
                <a:r>
                  <a:rPr lang="en-IN" dirty="0"/>
                  <a:t>2x+y-8=0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337218"/>
                <a:ext cx="2719271" cy="1621982"/>
              </a:xfrm>
              <a:prstGeom prst="rect">
                <a:avLst/>
              </a:prstGeom>
              <a:blipFill rotWithShape="0">
                <a:blip r:embed="rId4"/>
                <a:stretch>
                  <a:fillRect r="-1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78018" y="522920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solution of the above system of equations is  x=3 ; y=2 ; </a:t>
            </a:r>
            <a:r>
              <a:rPr lang="el-GR" dirty="0" smtClean="0"/>
              <a:t>λ</a:t>
            </a:r>
            <a:r>
              <a:rPr lang="en-IN" dirty="0" smtClean="0"/>
              <a:t>=6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30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085924" y="793591"/>
                <a:ext cx="1441228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IN" b="0" i="1" smtClean="0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924" y="793591"/>
                <a:ext cx="1441228" cy="8249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55576" y="836712"/>
                <a:ext cx="3351880" cy="391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The Bordered Hessian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=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836712"/>
                <a:ext cx="3351880" cy="391710"/>
              </a:xfrm>
              <a:prstGeom prst="rect">
                <a:avLst/>
              </a:prstGeom>
              <a:blipFill rotWithShape="0">
                <a:blip r:embed="rId3"/>
                <a:stretch>
                  <a:fillRect l="-1636" t="-1538" r="-545" b="-2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5576" y="2276872"/>
                <a:ext cx="6820393" cy="2874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Here n=2 and m=1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n-m=1, 2m+1=3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The value of principal minor determinant of size 3=|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p>
                    </m:sSup>
                    <m:r>
                      <a:rPr lang="en-IN" b="0" i="1" smtClean="0">
                        <a:latin typeface="Cambria Math"/>
                      </a:rPr>
                      <m:t>|=−</m:t>
                    </m:r>
                    <m:r>
                      <a:rPr lang="en-IN" b="0" i="1" smtClean="0">
                        <a:latin typeface="Cambria Math"/>
                      </a:rPr>
                      <m:t>28</m:t>
                    </m:r>
                  </m:oMath>
                </a14:m>
                <a:endParaRPr lang="en-IN" b="0" dirty="0" smtClean="0"/>
              </a:p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Since the sign of 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| is same as that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(−</m:t>
                        </m:r>
                        <m:r>
                          <a:rPr lang="en-IN" b="0" i="1" smtClean="0">
                            <a:latin typeface="Cambria Math"/>
                          </a:rPr>
                          <m:t>1</m:t>
                        </m:r>
                        <m:r>
                          <a:rPr lang="en-IN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𝑚</m:t>
                        </m:r>
                      </m:sup>
                    </m:sSup>
                    <m:r>
                      <a:rPr lang="en-IN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IN" dirty="0" smtClean="0"/>
                  <a:t> the stationary point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/>
                  <a:t> </a:t>
                </a:r>
                <a:r>
                  <a:rPr lang="en-IN" dirty="0" smtClean="0"/>
                  <a:t>(</a:t>
                </a:r>
                <a:r>
                  <a:rPr lang="en-IN" dirty="0" err="1" smtClean="0"/>
                  <a:t>x,y</a:t>
                </a:r>
                <a:r>
                  <a:rPr lang="en-IN" dirty="0" smtClean="0"/>
                  <a:t>)=(3,2) is the minimum point. The minimum value of f(X)=f(3,3)=42</a:t>
                </a:r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276872"/>
                <a:ext cx="6820393" cy="2874248"/>
              </a:xfrm>
              <a:prstGeom prst="rect">
                <a:avLst/>
              </a:prstGeom>
              <a:blipFill rotWithShape="0">
                <a:blip r:embed="rId4"/>
                <a:stretch>
                  <a:fillRect l="-804" b="-25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1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99735"/>
            <a:ext cx="758149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Example : Use Lagrange multiplier method to solve the following NLP:</a:t>
            </a:r>
          </a:p>
          <a:p>
            <a:endParaRPr lang="en-IN" dirty="0" smtClean="0"/>
          </a:p>
          <a:p>
            <a:r>
              <a:rPr lang="en-IN" dirty="0" smtClean="0"/>
              <a:t>Optimize 		f(X)=</a:t>
            </a:r>
            <a:r>
              <a:rPr lang="en-IN" dirty="0" err="1" smtClean="0"/>
              <a:t>xy</a:t>
            </a:r>
            <a:r>
              <a:rPr lang="en-IN" dirty="0" smtClean="0"/>
              <a:t> </a:t>
            </a:r>
          </a:p>
          <a:p>
            <a:endParaRPr lang="en-IN" dirty="0"/>
          </a:p>
          <a:p>
            <a:r>
              <a:rPr lang="en-IN" sz="1600" dirty="0" smtClean="0"/>
              <a:t>subject to 		</a:t>
            </a:r>
            <a:r>
              <a:rPr lang="en-IN" dirty="0" err="1" smtClean="0"/>
              <a:t>x+y</a:t>
            </a:r>
            <a:r>
              <a:rPr lang="en-IN" dirty="0" smtClean="0"/>
              <a:t>=4.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95965" y="3933056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(2,2) is a stationary point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7938" y="1916832"/>
                <a:ext cx="1977977" cy="2175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L(</a:t>
                </a:r>
                <a:r>
                  <a:rPr lang="en-IN" dirty="0" err="1" smtClean="0"/>
                  <a:t>x,y</a:t>
                </a:r>
                <a:r>
                  <a:rPr lang="en-IN" dirty="0" smtClean="0"/>
                  <a:t>,</a:t>
                </a:r>
                <a:r>
                  <a:rPr lang="el-GR" dirty="0" smtClean="0"/>
                  <a:t>λ</a:t>
                </a:r>
                <a:r>
                  <a:rPr lang="en-IN" dirty="0" smtClean="0"/>
                  <a:t>)=</a:t>
                </a:r>
                <a:r>
                  <a:rPr lang="en-IN" dirty="0" err="1" smtClean="0"/>
                  <a:t>xy</a:t>
                </a:r>
                <a:r>
                  <a:rPr lang="en-IN" dirty="0" smtClean="0"/>
                  <a:t>-</a:t>
                </a:r>
                <a:r>
                  <a:rPr lang="el-GR" dirty="0" smtClean="0"/>
                  <a:t>λ</a:t>
                </a:r>
                <a:r>
                  <a:rPr lang="en-IN" dirty="0" smtClean="0"/>
                  <a:t>(x+y-4)</a:t>
                </a:r>
              </a:p>
              <a:p>
                <a:endParaRPr lang="en-I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i="1" smtClean="0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IN" dirty="0" smtClean="0"/>
                  <a:t>=0 gives y=</a:t>
                </a:r>
                <a:r>
                  <a:rPr lang="el-GR" dirty="0" smtClean="0"/>
                  <a:t>λ</a:t>
                </a:r>
                <a:endParaRPr lang="en-IN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IN" dirty="0" smtClean="0"/>
                  <a:t>=0 gives x=</a:t>
                </a:r>
                <a:r>
                  <a:rPr lang="el-GR" dirty="0" smtClean="0"/>
                  <a:t>λ</a:t>
                </a:r>
                <a:r>
                  <a:rPr lang="en-IN" dirty="0" smtClean="0"/>
                  <a:t> and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</a:rPr>
                          <m:t>λ</m:t>
                        </m:r>
                      </m:den>
                    </m:f>
                  </m:oMath>
                </a14:m>
                <a:r>
                  <a:rPr lang="en-IN" dirty="0" smtClean="0"/>
                  <a:t>=0 gives </a:t>
                </a:r>
                <a:r>
                  <a:rPr lang="en-IN" dirty="0" err="1" smtClean="0"/>
                  <a:t>x+y</a:t>
                </a:r>
                <a:r>
                  <a:rPr lang="en-IN" dirty="0" smtClean="0"/>
                  <a:t>=4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38" y="1916832"/>
                <a:ext cx="1977977" cy="2175980"/>
              </a:xfrm>
              <a:prstGeom prst="rect">
                <a:avLst/>
              </a:prstGeom>
              <a:blipFill rotWithShape="0">
                <a:blip r:embed="rId2"/>
                <a:stretch>
                  <a:fillRect l="-2462" t="-1401" r="-24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965" y="4092812"/>
                <a:ext cx="7291136" cy="2902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smtClean="0"/>
                  <a:t>The Bordered Hessian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0  1  1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1  0  1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1  1  0</m:t>
                            </m:r>
                          </m:e>
                        </m:eqArr>
                      </m:e>
                    </m:d>
                  </m:oMath>
                </a14:m>
                <a:endParaRPr lang="en-IN" dirty="0" smtClean="0"/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Here n=2, m=1, n-m=1, 2m+1=3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The value of the determinant of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 is 2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Since the sign of this value is same as that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(−1)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𝑚</m:t>
                        </m:r>
                        <m:r>
                          <a:rPr lang="en-IN" b="0" i="1" smtClean="0">
                            <a:latin typeface="Cambria Math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IN" dirty="0" smtClean="0"/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t</a:t>
                </a:r>
                <a:r>
                  <a:rPr lang="en-IN" dirty="0" smtClean="0"/>
                  <a:t>he stationary point (2,2) is the maximum point.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Hence the maximum value of f(x)=f(2,2)=4</a:t>
                </a:r>
                <a:endParaRPr lang="en-I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65" y="4092812"/>
                <a:ext cx="7291136" cy="2902398"/>
              </a:xfrm>
              <a:prstGeom prst="rect">
                <a:avLst/>
              </a:prstGeom>
              <a:blipFill rotWithShape="0">
                <a:blip r:embed="rId3"/>
                <a:stretch>
                  <a:fillRect l="-753" b="-8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65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6366" y="260648"/>
                <a:ext cx="43600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b="1" dirty="0" smtClean="0"/>
                  <a:t>Example</a:t>
                </a:r>
                <a:r>
                  <a:rPr lang="en-IN" dirty="0" smtClean="0"/>
                  <a:t>: </a:t>
                </a:r>
              </a:p>
              <a:p>
                <a:r>
                  <a:rPr lang="en-IN" dirty="0" smtClean="0"/>
                  <a:t>Optimize  	f(X)=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+2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IN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IN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endParaRPr lang="en-IN" sz="1600" dirty="0" smtClean="0"/>
              </a:p>
              <a:p>
                <a:r>
                  <a:rPr lang="en-IN" sz="1600" dirty="0" smtClean="0"/>
                  <a:t>subject to 		</a:t>
                </a:r>
                <a:r>
                  <a:rPr lang="en-IN" dirty="0" smtClean="0"/>
                  <a:t>2x+y+2z=30 and </a:t>
                </a:r>
                <a:r>
                  <a:rPr lang="en-IN" dirty="0" err="1" smtClean="0"/>
                  <a:t>x,y,z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66" y="260648"/>
                <a:ext cx="436004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399" t="-3046" b="-7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1560" y="1877000"/>
                <a:ext cx="3649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L(</a:t>
                </a:r>
                <a:r>
                  <a:rPr lang="en-IN" dirty="0" err="1" smtClean="0"/>
                  <a:t>x,y,z</a:t>
                </a:r>
                <a:r>
                  <a:rPr lang="en-IN" dirty="0" smtClean="0"/>
                  <a:t>,</a:t>
                </a:r>
                <a:r>
                  <a:rPr lang="el-GR" dirty="0" smtClean="0"/>
                  <a:t>λ</a:t>
                </a:r>
                <a:r>
                  <a:rPr lang="en-IN" dirty="0" smtClean="0"/>
                  <a:t>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+2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IN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IN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-</a:t>
                </a:r>
                <a:r>
                  <a:rPr lang="el-GR" dirty="0" smtClean="0"/>
                  <a:t>λ</a:t>
                </a:r>
                <a:r>
                  <a:rPr lang="en-IN" dirty="0" smtClean="0"/>
                  <a:t>(2x+y+2z-30) 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77000"/>
                <a:ext cx="364965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336" t="-1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1560" y="2475500"/>
                <a:ext cx="6293261" cy="3137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i="1" smtClean="0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IN" dirty="0" smtClean="0"/>
                  <a:t>=0 gives 2x-2</a:t>
                </a:r>
                <a:r>
                  <a:rPr lang="el-GR" dirty="0" smtClean="0"/>
                  <a:t>λ</a:t>
                </a:r>
                <a:r>
                  <a:rPr lang="en-IN" dirty="0" smtClean="0"/>
                  <a:t>=0 that is, x=</a:t>
                </a:r>
                <a:r>
                  <a:rPr lang="el-GR" dirty="0" smtClean="0"/>
                  <a:t>λ</a:t>
                </a:r>
                <a:endParaRPr lang="en-IN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IN" dirty="0" smtClean="0"/>
                  <a:t>=0 gives 4y-</a:t>
                </a:r>
                <a:r>
                  <a:rPr lang="el-GR" dirty="0" smtClean="0"/>
                  <a:t>λ</a:t>
                </a:r>
                <a:r>
                  <a:rPr lang="en-IN" dirty="0" smtClean="0"/>
                  <a:t> =0 that is, y=</a:t>
                </a:r>
                <a:r>
                  <a:rPr lang="el-GR" dirty="0" smtClean="0"/>
                  <a:t>λ</a:t>
                </a:r>
                <a:r>
                  <a:rPr lang="en-IN" dirty="0" smtClean="0"/>
                  <a:t>/4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IN" dirty="0" smtClean="0"/>
                  <a:t>=0 gives 2z-2</a:t>
                </a:r>
                <a:r>
                  <a:rPr lang="el-GR" dirty="0" smtClean="0"/>
                  <a:t>λ</a:t>
                </a:r>
                <a:r>
                  <a:rPr lang="en-IN" dirty="0" smtClean="0"/>
                  <a:t> =0  that, is z=</a:t>
                </a:r>
                <a:r>
                  <a:rPr lang="el-GR" dirty="0" smtClean="0"/>
                  <a:t>λ</a:t>
                </a:r>
                <a:r>
                  <a:rPr lang="en-IN" dirty="0" smtClean="0"/>
                  <a:t> and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</a:rPr>
                          <m:t>λ</m:t>
                        </m:r>
                      </m:den>
                    </m:f>
                  </m:oMath>
                </a14:m>
                <a:r>
                  <a:rPr lang="en-IN" dirty="0" smtClean="0"/>
                  <a:t>=0 gives 2x+y+2z=30</a:t>
                </a:r>
              </a:p>
              <a:p>
                <a:endParaRPr lang="en-IN" dirty="0"/>
              </a:p>
              <a:p>
                <a:r>
                  <a:rPr lang="en-IN" dirty="0" smtClean="0"/>
                  <a:t>Substitute </a:t>
                </a:r>
                <a:r>
                  <a:rPr lang="en-IN" dirty="0" err="1" smtClean="0"/>
                  <a:t>x,y,z</a:t>
                </a:r>
                <a:r>
                  <a:rPr lang="en-IN" dirty="0" smtClean="0"/>
                  <a:t> value in the last equation, we have 2</a:t>
                </a:r>
                <a:r>
                  <a:rPr lang="el-GR" dirty="0" smtClean="0"/>
                  <a:t>λ</a:t>
                </a:r>
                <a:r>
                  <a:rPr lang="en-IN" dirty="0" smtClean="0"/>
                  <a:t>+</a:t>
                </a:r>
                <a:r>
                  <a:rPr lang="el-GR" dirty="0" smtClean="0"/>
                  <a:t>λ</a:t>
                </a:r>
                <a:r>
                  <a:rPr lang="en-IN" dirty="0" smtClean="0"/>
                  <a:t>/4+2</a:t>
                </a:r>
                <a:r>
                  <a:rPr lang="el-GR" dirty="0" smtClean="0"/>
                  <a:t>λ</a:t>
                </a:r>
                <a:r>
                  <a:rPr lang="en-IN" dirty="0" smtClean="0"/>
                  <a:t>=30</a:t>
                </a:r>
              </a:p>
              <a:p>
                <a:r>
                  <a:rPr lang="en-IN" dirty="0"/>
                  <a:t> </a:t>
                </a:r>
                <a:r>
                  <a:rPr lang="en-IN" dirty="0" smtClean="0"/>
                  <a:t>  </a:t>
                </a:r>
              </a:p>
              <a:p>
                <a:r>
                  <a:rPr lang="en-IN" dirty="0" smtClean="0"/>
                  <a:t>that is,  </a:t>
                </a:r>
                <a:r>
                  <a:rPr lang="el-GR" dirty="0" smtClean="0"/>
                  <a:t>λ</a:t>
                </a:r>
                <a:r>
                  <a:rPr lang="en-IN" dirty="0" smtClean="0"/>
                  <a:t> = 120/7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475500"/>
                <a:ext cx="6293261" cy="3137205"/>
              </a:xfrm>
              <a:prstGeom prst="rect">
                <a:avLst/>
              </a:prstGeom>
              <a:blipFill rotWithShape="0">
                <a:blip r:embed="rId4"/>
                <a:stretch>
                  <a:fillRect l="-774" r="-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1560" y="5612938"/>
                <a:ext cx="4824654" cy="785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The solution of the above system of equations is :</a:t>
                </a:r>
              </a:p>
              <a:p>
                <a:r>
                  <a:rPr lang="en-IN" dirty="0" smtClean="0"/>
                  <a:t>(</a:t>
                </a:r>
                <a:r>
                  <a:rPr lang="en-IN" dirty="0" err="1" smtClean="0"/>
                  <a:t>x,y,z</a:t>
                </a:r>
                <a:r>
                  <a:rPr lang="en-IN" dirty="0" smtClean="0"/>
                  <a:t>,</a:t>
                </a:r>
                <a:r>
                  <a:rPr lang="el-GR" dirty="0" smtClean="0"/>
                  <a:t>λ</a:t>
                </a:r>
                <a:r>
                  <a:rPr lang="en-IN" dirty="0" smtClean="0"/>
                  <a:t>)=(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120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17</m:t>
                        </m:r>
                      </m:den>
                    </m:f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/>
                          </a:rPr>
                          <m:t>30 </m:t>
                        </m:r>
                      </m:num>
                      <m:den>
                        <m:r>
                          <a:rPr lang="en-IN" b="0" i="1" dirty="0" smtClean="0">
                            <a:latin typeface="Cambria Math"/>
                          </a:rPr>
                          <m:t>17</m:t>
                        </m:r>
                      </m:den>
                    </m:f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/>
                          </a:rPr>
                          <m:t>120</m:t>
                        </m:r>
                      </m:num>
                      <m:den>
                        <m:r>
                          <a:rPr lang="en-IN" b="0" i="1" dirty="0" smtClean="0">
                            <a:latin typeface="Cambria Math"/>
                          </a:rPr>
                          <m:t>17</m:t>
                        </m:r>
                      </m:den>
                    </m:f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/>
                          </a:rPr>
                          <m:t>120 </m:t>
                        </m:r>
                      </m:num>
                      <m:den>
                        <m:r>
                          <a:rPr lang="en-IN" b="0" i="1" dirty="0" smtClean="0">
                            <a:latin typeface="Cambria Math"/>
                          </a:rPr>
                          <m:t>17</m:t>
                        </m:r>
                      </m:den>
                    </m:f>
                  </m:oMath>
                </a14:m>
                <a:r>
                  <a:rPr lang="en-IN" dirty="0" smtClean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612938"/>
                <a:ext cx="4824654" cy="785536"/>
              </a:xfrm>
              <a:prstGeom prst="rect">
                <a:avLst/>
              </a:prstGeom>
              <a:blipFill rotWithShape="0">
                <a:blip r:embed="rId5"/>
                <a:stretch>
                  <a:fillRect l="-1010" t="-4651" r="-126" b="-15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29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95536" y="404664"/>
                <a:ext cx="8208912" cy="6588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smtClean="0"/>
                  <a:t>The Bordered Hessian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 of the problem is constructed, we have</a:t>
                </a:r>
              </a:p>
              <a:p>
                <a:endParaRPr lang="en-IN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4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dirty="0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endParaRPr lang="en-IN" dirty="0" smtClean="0"/>
              </a:p>
              <a:p>
                <a:endParaRPr lang="en-IN" dirty="0" smtClean="0"/>
              </a:p>
              <a:p>
                <a:r>
                  <a:rPr lang="en-IN" dirty="0" smtClean="0"/>
                  <a:t>Here, n=3 and m=1  n-m=2, 2m+1=3</a:t>
                </a:r>
              </a:p>
              <a:p>
                <a:r>
                  <a:rPr lang="en-IN" dirty="0" smtClean="0"/>
                  <a:t>The value of third order principal minor determinant= Determinant of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IN" b="0" i="1" smtClean="0">
                                <a:latin typeface="Cambria Math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dirty="0" smtClean="0"/>
                  <a:t>= -18</a:t>
                </a:r>
              </a:p>
              <a:p>
                <a:pPr>
                  <a:lnSpc>
                    <a:spcPct val="150000"/>
                  </a:lnSpc>
                </a:pPr>
                <a:endParaRPr lang="en-IN" dirty="0" smtClean="0"/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The </a:t>
                </a:r>
                <a:r>
                  <a:rPr lang="en-IN" dirty="0"/>
                  <a:t>value of </a:t>
                </a:r>
                <a:r>
                  <a:rPr lang="en-IN" dirty="0" smtClean="0"/>
                  <a:t>fourth </a:t>
                </a:r>
                <a:r>
                  <a:rPr lang="en-IN" dirty="0"/>
                  <a:t>order principal minor determinant= </a:t>
                </a:r>
                <a:r>
                  <a:rPr lang="en-IN" dirty="0" smtClean="0"/>
                  <a:t>Determinant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=-52</a:t>
                </a:r>
              </a:p>
              <a:p>
                <a:pPr>
                  <a:lnSpc>
                    <a:spcPct val="150000"/>
                  </a:lnSpc>
                </a:pPr>
                <a:endParaRPr lang="en-IN" dirty="0" smtClean="0"/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Since the sign of the value of the last 2 principal minor determinants is negative which is same as </a:t>
                </a:r>
                <a:r>
                  <a:rPr lang="en-IN" dirty="0" err="1" smtClean="0"/>
                  <a:t>th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/>
                      </a:rPr>
                      <m:t>at</m:t>
                    </m:r>
                    <m:r>
                      <a:rPr lang="en-IN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/>
                      </a:rPr>
                      <m:t>of</m:t>
                    </m:r>
                    <m:r>
                      <a:rPr lang="en-IN" b="0" i="0" smtClean="0">
                        <a:latin typeface="Cambria Math"/>
                      </a:rPr>
                      <m:t>   </m:t>
                    </m:r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(−</m:t>
                        </m:r>
                        <m:r>
                          <a:rPr lang="en-IN" b="0" i="1" smtClean="0">
                            <a:latin typeface="Cambria Math"/>
                          </a:rPr>
                          <m:t>1</m:t>
                        </m:r>
                        <m:r>
                          <a:rPr lang="en-IN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𝑚</m:t>
                        </m:r>
                        <m:r>
                          <a:rPr lang="en-IN" b="0" i="1" smtClean="0">
                            <a:latin typeface="Cambria Math"/>
                          </a:rPr>
                          <m:t>=</m:t>
                        </m:r>
                        <m:r>
                          <a:rPr lang="en-IN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dirty="0" smtClean="0"/>
                  <a:t>,  the stationary point </a:t>
                </a:r>
                <a:r>
                  <a:rPr lang="en-IN" dirty="0"/>
                  <a:t>(</a:t>
                </a:r>
                <a:r>
                  <a:rPr lang="en-IN" dirty="0" err="1"/>
                  <a:t>x,y,z</a:t>
                </a:r>
                <a:r>
                  <a:rPr lang="en-IN" dirty="0"/>
                  <a:t>)=(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120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17</m:t>
                        </m:r>
                      </m:den>
                    </m:f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/>
                          </a:rPr>
                          <m:t>30</m:t>
                        </m:r>
                        <m:r>
                          <a:rPr lang="en-IN" i="1" dirty="0">
                            <a:latin typeface="Cambria Math"/>
                          </a:rPr>
                          <m:t> </m:t>
                        </m:r>
                      </m:num>
                      <m:den>
                        <m:r>
                          <a:rPr lang="en-IN" i="1" dirty="0">
                            <a:latin typeface="Cambria Math"/>
                          </a:rPr>
                          <m:t>17</m:t>
                        </m:r>
                      </m:den>
                    </m:f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/>
                          </a:rPr>
                          <m:t>120</m:t>
                        </m:r>
                      </m:num>
                      <m:den>
                        <m:r>
                          <a:rPr lang="en-IN" i="1" dirty="0">
                            <a:latin typeface="Cambria Math"/>
                          </a:rPr>
                          <m:t>17</m:t>
                        </m:r>
                      </m:den>
                    </m:f>
                  </m:oMath>
                </a14:m>
                <a:r>
                  <a:rPr lang="en-IN" dirty="0"/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is</m:t>
                    </m:r>
                    <m:r>
                      <a:rPr lang="en-IN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minimum</m:t>
                    </m:r>
                    <m:r>
                      <a:rPr lang="en-IN" b="0" i="0" dirty="0" smtClean="0">
                        <a:latin typeface="Cambria Math"/>
                      </a:rPr>
                      <m:t>.  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b="0" i="0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Hence</m:t>
                    </m:r>
                    <m:r>
                      <a:rPr lang="en-IN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the</m:t>
                    </m:r>
                    <m:r>
                      <a:rPr lang="en-IN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minimum</m:t>
                    </m:r>
                    <m:r>
                      <a:rPr lang="en-IN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value</m:t>
                    </m:r>
                    <m:r>
                      <a:rPr lang="en-IN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of</m:t>
                    </m:r>
                    <m:r>
                      <a:rPr lang="en-IN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the</m:t>
                    </m:r>
                    <m:r>
                      <a:rPr lang="en-IN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objective</m:t>
                    </m:r>
                    <m:r>
                      <a:rPr lang="en-IN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function</m:t>
                    </m:r>
                    <m:r>
                      <a:rPr lang="en-IN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is</m:t>
                    </m:r>
                    <m:r>
                      <a:rPr lang="en-IN" b="0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/>
                      </a:rPr>
                      <m:t>f</m:t>
                    </m:r>
                  </m:oMath>
                </a14:m>
                <a:r>
                  <a:rPr lang="en-IN" dirty="0" smtClean="0"/>
                  <a:t>(x,y,z)=105.88</a:t>
                </a:r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04664"/>
                <a:ext cx="8208912" cy="6588599"/>
              </a:xfrm>
              <a:prstGeom prst="rect">
                <a:avLst/>
              </a:prstGeom>
              <a:blipFill rotWithShape="0">
                <a:blip r:embed="rId2"/>
                <a:stretch>
                  <a:fillRect l="-669" t="-463" r="-8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04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548680"/>
            <a:ext cx="16305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/>
              <a:t>Example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23" y="2132856"/>
            <a:ext cx="4968552" cy="1658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92080" y="3356992"/>
            <a:ext cx="72008" cy="434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2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91" y="836712"/>
            <a:ext cx="9157792" cy="4550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2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0775"/>
            <a:ext cx="9144000" cy="185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72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83568" y="476672"/>
                <a:ext cx="4775025" cy="1364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The Bordered Hessian matrix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0  0  1  1  3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0  0  5  2  1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1  5  2  0  0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1  2  0  2  0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1  1  0  0  2</m:t>
                            </m:r>
                          </m:e>
                        </m:eqAr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76672"/>
                <a:ext cx="4775025" cy="1364412"/>
              </a:xfrm>
              <a:prstGeom prst="rect">
                <a:avLst/>
              </a:prstGeom>
              <a:blipFill rotWithShape="0">
                <a:blip r:embed="rId2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02683" y="2060848"/>
                <a:ext cx="7325701" cy="4458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Here n=3, m=2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n</a:t>
                </a:r>
                <a:r>
                  <a:rPr lang="en-IN" dirty="0" smtClean="0"/>
                  <a:t>-m=1, 2m+1=5</a:t>
                </a:r>
              </a:p>
              <a:p>
                <a:pPr>
                  <a:lnSpc>
                    <a:spcPct val="150000"/>
                  </a:lnSpc>
                </a:pPr>
                <a:endParaRPr lang="en-IN" dirty="0" smtClean="0"/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|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|=460</a:t>
                </a:r>
              </a:p>
              <a:p>
                <a:pPr>
                  <a:lnSpc>
                    <a:spcPct val="150000"/>
                  </a:lnSpc>
                </a:pPr>
                <a:endParaRPr lang="en-IN" dirty="0" smtClean="0"/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Since the sign of this value of is same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(−1)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𝑚</m:t>
                        </m:r>
                        <m:r>
                          <a:rPr lang="en-IN" b="0" i="1" smtClean="0">
                            <a:latin typeface="Cambria Math"/>
                          </a:rPr>
                          <m:t>=2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Therefore the stationary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1, 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2, </m:t>
                        </m:r>
                      </m:sub>
                    </m:sSub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 smtClean="0"/>
                  <a:t>)=(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/>
                          </a:rPr>
                          <m:t>37</m:t>
                        </m:r>
                      </m:num>
                      <m:den>
                        <m:r>
                          <a:rPr lang="en-IN" b="0" i="1" dirty="0" smtClean="0">
                            <a:latin typeface="Cambria Math"/>
                          </a:rPr>
                          <m:t>46</m:t>
                        </m:r>
                      </m:den>
                    </m:f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/>
                          </a:rPr>
                          <m:t>16</m:t>
                        </m:r>
                      </m:num>
                      <m:den>
                        <m:r>
                          <a:rPr lang="en-IN" b="0" i="1" dirty="0" smtClean="0">
                            <a:latin typeface="Cambria Math"/>
                          </a:rPr>
                          <m:t>46</m:t>
                        </m:r>
                      </m:den>
                    </m:f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/>
                          </a:rPr>
                          <m:t>13</m:t>
                        </m:r>
                      </m:num>
                      <m:den>
                        <m:r>
                          <a:rPr lang="en-IN" b="0" i="1" dirty="0" smtClean="0">
                            <a:latin typeface="Cambria Math"/>
                          </a:rPr>
                          <m:t>46</m:t>
                        </m:r>
                      </m:den>
                    </m:f>
                    <m:r>
                      <a:rPr lang="en-IN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IN" b="0" dirty="0" smtClean="0"/>
              </a:p>
              <a:p>
                <a:pPr>
                  <a:lnSpc>
                    <a:spcPct val="150000"/>
                  </a:lnSpc>
                </a:pPr>
                <a:endParaRPr lang="en-IN" dirty="0" smtClean="0"/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The minimum value of f(x)=f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IN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/>
                          </a:rPr>
                          <m:t>37</m:t>
                        </m:r>
                      </m:num>
                      <m:den>
                        <m:r>
                          <a:rPr lang="en-IN" i="1" dirty="0">
                            <a:latin typeface="Cambria Math"/>
                          </a:rPr>
                          <m:t>46</m:t>
                        </m:r>
                      </m:den>
                    </m:f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/>
                          </a:rPr>
                          <m:t>16</m:t>
                        </m:r>
                      </m:num>
                      <m:den>
                        <m:r>
                          <a:rPr lang="en-IN" i="1" dirty="0">
                            <a:latin typeface="Cambria Math"/>
                          </a:rPr>
                          <m:t>46</m:t>
                        </m:r>
                      </m:den>
                    </m:f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/>
                          </a:rPr>
                          <m:t>13</m:t>
                        </m:r>
                      </m:num>
                      <m:den>
                        <m:r>
                          <a:rPr lang="en-IN" i="1" dirty="0">
                            <a:latin typeface="Cambria Math"/>
                          </a:rPr>
                          <m:t>46</m:t>
                        </m:r>
                      </m:den>
                    </m:f>
                    <m:r>
                      <a:rPr lang="en-IN" i="1" dirty="0">
                        <a:latin typeface="Cambria Math"/>
                      </a:rPr>
                      <m:t>)</m:t>
                    </m:r>
                    <m:r>
                      <a:rPr lang="en-IN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/>
                          </a:rPr>
                          <m:t>897</m:t>
                        </m:r>
                      </m:num>
                      <m:den>
                        <m:r>
                          <a:rPr lang="en-IN" b="0" i="1" dirty="0" smtClean="0">
                            <a:latin typeface="Cambria Math"/>
                          </a:rPr>
                          <m:t>1058</m:t>
                        </m:r>
                      </m:den>
                    </m:f>
                  </m:oMath>
                </a14:m>
                <a:r>
                  <a:rPr lang="en-IN" dirty="0" smtClean="0"/>
                  <a:t>=0.85</a:t>
                </a: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83" y="2060848"/>
                <a:ext cx="7325701" cy="4458336"/>
              </a:xfrm>
              <a:prstGeom prst="rect">
                <a:avLst/>
              </a:prstGeom>
              <a:blipFill rotWithShape="0">
                <a:blip r:embed="rId3"/>
                <a:stretch>
                  <a:fillRect l="-6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56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404664"/>
            <a:ext cx="87484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/>
              <a:t>Test for Nature of the Matrix</a:t>
            </a:r>
          </a:p>
          <a:p>
            <a:endParaRPr lang="en-IN" sz="2800" b="1" dirty="0" smtClean="0"/>
          </a:p>
          <a:p>
            <a:endParaRPr lang="en-IN" sz="2000" b="1" dirty="0"/>
          </a:p>
          <a:p>
            <a:r>
              <a:rPr lang="en-IN" sz="2000" b="1" dirty="0" smtClean="0"/>
              <a:t>Test </a:t>
            </a:r>
            <a:r>
              <a:rPr lang="en-IN" sz="2000" b="1" dirty="0"/>
              <a:t>1: </a:t>
            </a:r>
            <a:r>
              <a:rPr lang="en-IN" sz="2000" dirty="0"/>
              <a:t>A matrix </a:t>
            </a:r>
            <a:r>
              <a:rPr lang="en-IN" sz="2000" b="1" dirty="0"/>
              <a:t>A </a:t>
            </a:r>
            <a:r>
              <a:rPr lang="en-IN" sz="2000" dirty="0"/>
              <a:t>will be </a:t>
            </a:r>
            <a:r>
              <a:rPr lang="en-IN" sz="2000" b="1" dirty="0"/>
              <a:t>positive definite </a:t>
            </a:r>
            <a:r>
              <a:rPr lang="en-IN" sz="2000" dirty="0"/>
              <a:t>if all </a:t>
            </a:r>
            <a:r>
              <a:rPr lang="en-IN" sz="2000" dirty="0" smtClean="0"/>
              <a:t>its eigenvalues </a:t>
            </a:r>
            <a:r>
              <a:rPr lang="en-IN" sz="2000" dirty="0"/>
              <a:t>are </a:t>
            </a:r>
            <a:r>
              <a:rPr lang="en-IN" sz="2000" dirty="0" smtClean="0"/>
              <a:t>positive. </a:t>
            </a:r>
            <a:r>
              <a:rPr lang="en-IN" sz="2000" dirty="0"/>
              <a:t>Similarly, the matrix </a:t>
            </a:r>
            <a:r>
              <a:rPr lang="en-IN" sz="2000" b="1" dirty="0"/>
              <a:t>A </a:t>
            </a:r>
            <a:r>
              <a:rPr lang="en-IN" sz="2000" dirty="0"/>
              <a:t>will be </a:t>
            </a:r>
            <a:r>
              <a:rPr lang="en-IN" sz="2000" b="1" dirty="0" smtClean="0"/>
              <a:t>negative definite </a:t>
            </a:r>
            <a:r>
              <a:rPr lang="en-IN" sz="2000" dirty="0"/>
              <a:t>if its eigenvalues are negative</a:t>
            </a:r>
            <a:r>
              <a:rPr lang="en-IN" sz="2000" dirty="0" smtClean="0"/>
              <a:t>.</a:t>
            </a:r>
          </a:p>
          <a:p>
            <a:endParaRPr lang="en-IN" sz="2000" dirty="0" smtClean="0"/>
          </a:p>
          <a:p>
            <a:r>
              <a:rPr lang="en-IN" sz="2000" dirty="0"/>
              <a:t>It is </a:t>
            </a:r>
            <a:r>
              <a:rPr lang="en-IN" sz="2000" b="1" dirty="0"/>
              <a:t>positive-semidefinite </a:t>
            </a:r>
            <a:r>
              <a:rPr lang="en-IN" sz="2000" dirty="0"/>
              <a:t>if all its </a:t>
            </a:r>
            <a:r>
              <a:rPr lang="en-IN" sz="2000" b="1" dirty="0"/>
              <a:t>eigenvalues are all greater than or equal to </a:t>
            </a:r>
            <a:r>
              <a:rPr lang="en-IN" sz="2000" b="1" dirty="0" smtClean="0"/>
              <a:t>zero</a:t>
            </a:r>
          </a:p>
          <a:p>
            <a:endParaRPr lang="en-IN" sz="2000" b="1" dirty="0"/>
          </a:p>
          <a:p>
            <a:r>
              <a:rPr lang="en-IN" sz="2000" dirty="0" smtClean="0"/>
              <a:t>It </a:t>
            </a:r>
            <a:r>
              <a:rPr lang="en-IN" sz="2000" dirty="0"/>
              <a:t>is </a:t>
            </a:r>
            <a:r>
              <a:rPr lang="en-IN" sz="2000" b="1" dirty="0"/>
              <a:t>negative-</a:t>
            </a:r>
            <a:r>
              <a:rPr lang="en-IN" sz="2000" b="1" dirty="0" err="1"/>
              <a:t>semidefinite</a:t>
            </a:r>
            <a:r>
              <a:rPr lang="en-IN" sz="2000" b="1" dirty="0"/>
              <a:t> </a:t>
            </a:r>
            <a:r>
              <a:rPr lang="en-IN" sz="2000" dirty="0"/>
              <a:t>if all its </a:t>
            </a:r>
            <a:r>
              <a:rPr lang="en-IN" sz="2000" b="1" dirty="0"/>
              <a:t>eigenvalues are all less than or equal to zero</a:t>
            </a:r>
            <a:endParaRPr lang="en-IN" sz="2000" dirty="0"/>
          </a:p>
          <a:p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5536" y="4005064"/>
                <a:ext cx="7984813" cy="2646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000" b="1" dirty="0" smtClean="0"/>
                  <a:t>Test2: </a:t>
                </a:r>
                <a:r>
                  <a:rPr lang="en-IN" sz="2000" dirty="0" smtClean="0"/>
                  <a:t>The nth order matrix </a:t>
                </a:r>
                <a:r>
                  <a:rPr lang="en-IN" sz="2000" b="1" dirty="0"/>
                  <a:t>A </a:t>
                </a:r>
                <a:r>
                  <a:rPr lang="en-IN" sz="2000" dirty="0"/>
                  <a:t>will be </a:t>
                </a:r>
                <a:r>
                  <a:rPr lang="en-IN" sz="2000" b="1" dirty="0"/>
                  <a:t>positive definite </a:t>
                </a:r>
                <a:r>
                  <a:rPr lang="en-IN" sz="2000" dirty="0"/>
                  <a:t>if and only if all the </a:t>
                </a:r>
                <a:r>
                  <a:rPr lang="en-IN" sz="2000" dirty="0" smtClean="0"/>
                  <a:t>leading principal determinant values </a:t>
                </a:r>
                <a:r>
                  <a:rPr lang="en-IN" sz="2000" i="1" dirty="0" smtClean="0"/>
                  <a:t>A1,A2</a:t>
                </a:r>
                <a:r>
                  <a:rPr lang="en-IN" sz="2000" i="1" dirty="0"/>
                  <a:t>, </a:t>
                </a:r>
                <a:r>
                  <a:rPr lang="en-IN" sz="2000" i="1" dirty="0" smtClean="0"/>
                  <a:t>A3, …..An </a:t>
                </a:r>
                <a:r>
                  <a:rPr lang="en-IN" sz="2000" dirty="0"/>
                  <a:t>are </a:t>
                </a:r>
                <a:r>
                  <a:rPr lang="en-IN" sz="2000" dirty="0" smtClean="0"/>
                  <a:t>positive</a:t>
                </a:r>
              </a:p>
              <a:p>
                <a:endParaRPr lang="en-IN" sz="2000" dirty="0"/>
              </a:p>
              <a:p>
                <a:r>
                  <a:rPr lang="en-IN" sz="2000" dirty="0" smtClean="0"/>
                  <a:t>The nth order matrix </a:t>
                </a:r>
                <a:r>
                  <a:rPr lang="en-IN" sz="2000" b="1" dirty="0"/>
                  <a:t>A </a:t>
                </a:r>
                <a:r>
                  <a:rPr lang="en-IN" sz="2000" dirty="0"/>
                  <a:t>will be </a:t>
                </a:r>
                <a:r>
                  <a:rPr lang="en-IN" sz="2000" b="1" dirty="0"/>
                  <a:t>negative definite </a:t>
                </a:r>
                <a:r>
                  <a:rPr lang="en-IN" sz="2000" dirty="0"/>
                  <a:t>if and only if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IN" sz="20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000" i="1" dirty="0" smtClean="0"/>
                  <a:t> </a:t>
                </a:r>
                <a:r>
                  <a:rPr lang="en-IN" sz="2000" dirty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/>
                          </a:rPr>
                          <m:t>(−</m:t>
                        </m:r>
                        <m:r>
                          <a:rPr lang="en-IN" sz="2000" b="0" i="1" smtClean="0">
                            <a:latin typeface="Cambria Math"/>
                          </a:rPr>
                          <m:t>1</m:t>
                        </m:r>
                        <m:r>
                          <a:rPr lang="en-IN" sz="2000" b="0" i="1" smtClean="0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IN" sz="2000" b="0" i="1" smtClean="0">
                            <a:latin typeface="Cambria Math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IN" sz="2000" dirty="0" smtClean="0"/>
                  <a:t>for </a:t>
                </a:r>
                <a:r>
                  <a:rPr lang="en-IN" sz="2000" i="1" dirty="0"/>
                  <a:t>j</a:t>
                </a:r>
                <a:r>
                  <a:rPr lang="en-IN" sz="2000" dirty="0"/>
                  <a:t>=1,2</a:t>
                </a:r>
                <a:r>
                  <a:rPr lang="en-IN" sz="2000" dirty="0" smtClean="0"/>
                  <a:t>,………,</a:t>
                </a:r>
                <a:r>
                  <a:rPr lang="en-IN" sz="2000" i="1" dirty="0" smtClean="0"/>
                  <a:t>n</a:t>
                </a:r>
              </a:p>
              <a:p>
                <a:endParaRPr lang="en-IN" sz="2000" i="1" dirty="0"/>
              </a:p>
              <a:p>
                <a:r>
                  <a:rPr lang="en-IN" sz="2000" dirty="0" smtClean="0"/>
                  <a:t> </a:t>
                </a:r>
                <a:r>
                  <a:rPr lang="en-IN" sz="2000" dirty="0"/>
                  <a:t>If some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IN" sz="20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000" i="1" dirty="0" smtClean="0"/>
                  <a:t> values </a:t>
                </a:r>
                <a:r>
                  <a:rPr lang="en-IN" sz="2000" dirty="0" smtClean="0"/>
                  <a:t>are </a:t>
                </a:r>
                <a:r>
                  <a:rPr lang="en-IN" sz="2000" dirty="0"/>
                  <a:t>positive and the remaining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IN" sz="20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sz="2000" i="1" dirty="0" smtClean="0"/>
                  <a:t> values</a:t>
                </a:r>
              </a:p>
              <a:p>
                <a:r>
                  <a:rPr lang="en-IN" sz="2000" dirty="0" smtClean="0"/>
                  <a:t>are </a:t>
                </a:r>
                <a:r>
                  <a:rPr lang="en-IN" sz="2000" dirty="0"/>
                  <a:t>zero, the </a:t>
                </a:r>
                <a:r>
                  <a:rPr lang="en-IN" sz="2000" dirty="0" smtClean="0"/>
                  <a:t>matrix </a:t>
                </a:r>
                <a:r>
                  <a:rPr lang="en-IN" sz="2000" b="1" dirty="0" smtClean="0"/>
                  <a:t>A </a:t>
                </a:r>
                <a:r>
                  <a:rPr lang="en-IN" sz="2000" dirty="0"/>
                  <a:t>will be </a:t>
                </a:r>
                <a:r>
                  <a:rPr lang="en-IN" sz="2000" b="1" dirty="0"/>
                  <a:t>positive </a:t>
                </a:r>
                <a:r>
                  <a:rPr lang="en-IN" sz="2000" b="1" dirty="0" err="1"/>
                  <a:t>semidefinite</a:t>
                </a:r>
                <a:endParaRPr lang="en-IN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005064"/>
                <a:ext cx="7984813" cy="2646045"/>
              </a:xfrm>
              <a:prstGeom prst="rect">
                <a:avLst/>
              </a:prstGeom>
              <a:blipFill rotWithShape="0">
                <a:blip r:embed="rId2"/>
                <a:stretch>
                  <a:fillRect l="-840" t="-1382" b="-2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803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1520" y="404664"/>
                <a:ext cx="6552728" cy="4690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1" dirty="0" smtClean="0"/>
                  <a:t>Example :</a:t>
                </a:r>
              </a:p>
              <a:p>
                <a:endParaRPr lang="en-IN" dirty="0" smtClean="0"/>
              </a:p>
              <a:p>
                <a:r>
                  <a:rPr lang="en-IN" dirty="0" smtClean="0"/>
                  <a:t>Optimize 		f(x)=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+2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IN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+2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IN" b="0" i="1" dirty="0" smtClean="0">
                            <a:latin typeface="Cambria Math"/>
                          </a:rPr>
                          <m:t>2 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endParaRPr lang="en-IN" sz="1600" dirty="0" smtClean="0"/>
              </a:p>
              <a:p>
                <a:r>
                  <a:rPr lang="en-IN" sz="1600" dirty="0" smtClean="0"/>
                  <a:t>Subject to</a:t>
                </a:r>
                <a:r>
                  <a:rPr lang="en-IN" dirty="0" smtClean="0"/>
                  <a:t> 		</a:t>
                </a:r>
                <a:r>
                  <a:rPr lang="en-IN" dirty="0" err="1" smtClean="0"/>
                  <a:t>x+y+z</a:t>
                </a:r>
                <a:r>
                  <a:rPr lang="en-IN" dirty="0" smtClean="0"/>
                  <a:t>=5</a:t>
                </a:r>
              </a:p>
              <a:p>
                <a:r>
                  <a:rPr lang="en-IN" dirty="0" smtClean="0"/>
                  <a:t>		x+3y+2z=9</a:t>
                </a:r>
              </a:p>
              <a:p>
                <a:endParaRPr lang="en-IN" dirty="0"/>
              </a:p>
              <a:p>
                <a:r>
                  <a:rPr lang="en-IN" dirty="0" smtClean="0"/>
                  <a:t>The stationary point is (</a:t>
                </a:r>
                <a:r>
                  <a:rPr lang="en-IN" dirty="0" err="1" smtClean="0"/>
                  <a:t>x,y,z</a:t>
                </a:r>
                <a:r>
                  <a:rPr lang="en-IN" dirty="0" smtClean="0"/>
                  <a:t>)=(2.365, 1.362,1.272)</a:t>
                </a:r>
              </a:p>
              <a:p>
                <a:r>
                  <a:rPr lang="en-IN" dirty="0"/>
                  <a:t> </a:t>
                </a:r>
                <a:r>
                  <a:rPr lang="en-IN" dirty="0" smtClean="0"/>
                  <a:t>   </a:t>
                </a:r>
              </a:p>
              <a:p>
                <a:r>
                  <a:rPr lang="el-GR" dirty="0" smtClean="0"/>
                  <a:t>λ</a:t>
                </a:r>
                <a:r>
                  <a:rPr lang="en-IN" dirty="0" smtClean="0"/>
                  <a:t> =(4.37, 0.36)</a:t>
                </a:r>
              </a:p>
              <a:p>
                <a:endParaRPr lang="en-I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0  0  1  1  1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0  0  1  3  2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1  1  2  0  0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1  3  0  4  0</m:t>
                            </m:r>
                          </m:e>
                          <m:e>
                            <m:r>
                              <a:rPr lang="en-IN" b="0" i="1" dirty="0" smtClean="0">
                                <a:latin typeface="Cambria Math"/>
                              </a:rPr>
                              <m:t>1  2  0  0  4</m:t>
                            </m:r>
                          </m:e>
                        </m:eqArr>
                      </m:e>
                    </m:d>
                  </m:oMath>
                </a14:m>
                <a:endParaRPr lang="en-IN" dirty="0" smtClean="0"/>
              </a:p>
              <a:p>
                <a:endParaRPr lang="en-IN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04664"/>
                <a:ext cx="6552728" cy="4690195"/>
              </a:xfrm>
              <a:prstGeom prst="rect">
                <a:avLst/>
              </a:prstGeom>
              <a:blipFill rotWithShape="0">
                <a:blip r:embed="rId2"/>
                <a:stretch>
                  <a:fillRect l="-930" t="-6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888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95953"/>
            <a:ext cx="3719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Kuhn-Tucker Conditions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1556792"/>
            <a:ext cx="80648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/>
              <a:t>Here we developing the necessary and </a:t>
            </a:r>
            <a:r>
              <a:rPr lang="en-IN" sz="2400" dirty="0" smtClean="0"/>
              <a:t>sufficient </a:t>
            </a:r>
            <a:r>
              <a:rPr lang="en-IN" sz="2400" dirty="0"/>
              <a:t>conditions for identifying the </a:t>
            </a:r>
            <a:r>
              <a:rPr lang="en-IN" sz="2400" dirty="0" smtClean="0"/>
              <a:t>stationary points </a:t>
            </a:r>
            <a:r>
              <a:rPr lang="en-IN" sz="2400" dirty="0"/>
              <a:t>of the general inequality constrained optimization problems. These conditions </a:t>
            </a:r>
            <a:r>
              <a:rPr lang="en-IN" sz="2400" dirty="0" smtClean="0"/>
              <a:t>are called </a:t>
            </a:r>
            <a:r>
              <a:rPr lang="en-IN" sz="2400" dirty="0"/>
              <a:t>the Kuhn-Tucker Conditions. The development is mainly based on </a:t>
            </a:r>
            <a:r>
              <a:rPr lang="en-IN" sz="2400" dirty="0" err="1" smtClean="0"/>
              <a:t>Lagrangian</a:t>
            </a:r>
            <a:r>
              <a:rPr lang="en-IN" sz="2400" dirty="0" smtClean="0"/>
              <a:t> method</a:t>
            </a:r>
            <a:r>
              <a:rPr lang="en-IN" sz="2400" dirty="0"/>
              <a:t>. These conditions are </a:t>
            </a:r>
            <a:r>
              <a:rPr lang="en-IN" sz="2400" dirty="0" smtClean="0"/>
              <a:t>sufficient </a:t>
            </a:r>
            <a:r>
              <a:rPr lang="en-IN" sz="2400" dirty="0"/>
              <a:t>under certain limitations which will be stated </a:t>
            </a:r>
            <a:r>
              <a:rPr lang="en-IN" sz="2400" dirty="0" smtClean="0"/>
              <a:t>in the following: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41082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9762" y="-2573130"/>
            <a:ext cx="3764478" cy="91440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0" y="4149080"/>
                <a:ext cx="1286378" cy="1407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49080"/>
                <a:ext cx="1286378" cy="14073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65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86372" y="-2233635"/>
            <a:ext cx="2571257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188640"/>
            <a:ext cx="7053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The Kuhn Tucker conditions necessary for X  to be stationary point for the</a:t>
            </a:r>
          </a:p>
          <a:p>
            <a:r>
              <a:rPr lang="en-IN" dirty="0"/>
              <a:t>a</a:t>
            </a:r>
            <a:r>
              <a:rPr lang="en-IN" dirty="0" smtClean="0"/>
              <a:t>bove maximization problem is as follows: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3528" y="4221088"/>
                <a:ext cx="7920880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smtClean="0"/>
                  <a:t>Note: </a:t>
                </a:r>
                <a:r>
                  <a:rPr lang="en-IN" b="1" dirty="0" smtClean="0"/>
                  <a:t>1)</a:t>
                </a:r>
                <a:r>
                  <a:rPr lang="en-IN" dirty="0" smtClean="0"/>
                  <a:t> The same conditions apply to minimization problem as well with the difference being that </a:t>
                </a:r>
                <a:r>
                  <a:rPr lang="el-GR" dirty="0" smtClean="0"/>
                  <a:t>λ</a:t>
                </a:r>
                <a:r>
                  <a:rPr lang="en-IN" dirty="0" smtClean="0"/>
                  <a:t> must be non-positive.</a:t>
                </a:r>
              </a:p>
              <a:p>
                <a:r>
                  <a:rPr lang="en-IN" dirty="0" smtClean="0"/>
                  <a:t>2) The Kuhn-Tucker conditions for the point to be a point of minimum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IN" dirty="0" smtClean="0"/>
                  <a:t> subject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are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𝑖𝑛𝑒𝑞𝑢𝑎𝑙𝑖𝑡𝑦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𝑐𝑜𝑛𝑠𝑡𝑟𝑎𝑖𝑛𝑡𝑠</m:t>
                    </m:r>
                  </m:oMath>
                </a14:m>
                <a:r>
                  <a:rPr lang="en-IN" dirty="0" smtClean="0"/>
                  <a:t> are the same conditions except the last condition.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221088"/>
                <a:ext cx="7920880" cy="1846659"/>
              </a:xfrm>
              <a:prstGeom prst="rect">
                <a:avLst/>
              </a:prstGeom>
              <a:blipFill rotWithShape="0">
                <a:blip r:embed="rId4"/>
                <a:stretch>
                  <a:fillRect l="-1155" t="-26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11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03659"/>
            <a:ext cx="9143999" cy="1673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2166" y="1340768"/>
            <a:ext cx="8619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The Kuhn Tucker conditions are also sufficient  if the objective function and solution space</a:t>
            </a:r>
          </a:p>
          <a:p>
            <a:r>
              <a:rPr lang="en-IN" dirty="0" smtClean="0"/>
              <a:t>Satisfy the following required conditions: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9115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27584" y="389563"/>
                <a:ext cx="728840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Example :  Write the Kuhn-Tucker conditions and find the Kuhn-Tucker point</a:t>
                </a:r>
              </a:p>
              <a:p>
                <a:endParaRPr lang="en-IN" dirty="0"/>
              </a:p>
              <a:p>
                <a:r>
                  <a:rPr lang="en-IN" dirty="0" smtClean="0"/>
                  <a:t>Maximize 	f(X)=3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+14xy-8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IN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 </a:t>
                </a:r>
              </a:p>
              <a:p>
                <a:endParaRPr lang="en-IN" dirty="0" smtClean="0"/>
              </a:p>
              <a:p>
                <a:r>
                  <a:rPr lang="en-IN" dirty="0" smtClean="0"/>
                  <a:t>subject to    	3x+6y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72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endParaRPr lang="en-IN" dirty="0" smtClean="0"/>
              </a:p>
              <a:p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𝑎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𝑛𝑑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 ≥0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89563"/>
                <a:ext cx="7288405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753" t="-1802" b="-3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5536" y="2420888"/>
                <a:ext cx="7848872" cy="4315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dirty="0" smtClean="0"/>
              </a:p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The Kuhn –Tucker conditions are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λ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0−−−−−−−−−−−−−− (1)</m:t>
                    </m:r>
                  </m:oMath>
                </a14:m>
                <a:endParaRPr lang="en-IN" dirty="0" smtClean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i="1" smtClean="0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IN" dirty="0" smtClean="0"/>
                  <a:t> -</a:t>
                </a:r>
                <a:r>
                  <a:rPr lang="el-GR" dirty="0" smtClean="0"/>
                  <a:t>λ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 smtClean="0">
                            <a:latin typeface="Cambria Math"/>
                          </a:rPr>
                          <m:t>𝜕</m:t>
                        </m:r>
                        <m:r>
                          <a:rPr lang="en-IN" b="0" i="1" dirty="0" smtClean="0">
                            <a:latin typeface="Cambria Math"/>
                          </a:rPr>
                          <m:t>𝑔</m:t>
                        </m:r>
                      </m:num>
                      <m:den>
                        <m:r>
                          <a:rPr lang="en-IN" i="1" dirty="0" smtClean="0">
                            <a:latin typeface="Cambria Math"/>
                          </a:rPr>
                          <m:t>𝜕</m:t>
                        </m:r>
                        <m:r>
                          <a:rPr lang="en-IN" i="1" dirty="0" smtClean="0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IN" dirty="0" smtClean="0"/>
                  <a:t>=0 gives 6x+14y-3</a:t>
                </a:r>
                <a:r>
                  <a:rPr lang="el-GR" dirty="0" smtClean="0"/>
                  <a:t>λ</a:t>
                </a:r>
                <a:r>
                  <a:rPr lang="en-IN" dirty="0" smtClean="0"/>
                  <a:t>=0-------(2) [g(X)=</a:t>
                </a:r>
                <a:r>
                  <a:rPr lang="en-IN" dirty="0"/>
                  <a:t>3x+6y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72</m:t>
                    </m:r>
                    <m:r>
                      <a:rPr lang="en-IN" b="0" i="0" smtClean="0"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endParaRPr lang="en-IN" dirty="0" smtClean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𝜕</m:t>
                        </m:r>
                        <m:r>
                          <a:rPr lang="en-IN" i="1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IN" dirty="0" smtClean="0"/>
                  <a:t> -</a:t>
                </a:r>
                <a:r>
                  <a:rPr lang="el-GR" dirty="0"/>
                  <a:t>λ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/>
                          </a:rPr>
                          <m:t>𝜕</m:t>
                        </m:r>
                        <m:r>
                          <a:rPr lang="en-IN" i="1" dirty="0">
                            <a:latin typeface="Cambria Math"/>
                          </a:rPr>
                          <m:t>𝑔</m:t>
                        </m:r>
                      </m:num>
                      <m:den>
                        <m:r>
                          <a:rPr lang="en-IN" i="1" dirty="0">
                            <a:latin typeface="Cambria Math"/>
                          </a:rPr>
                          <m:t>𝜕</m:t>
                        </m:r>
                        <m:r>
                          <a:rPr lang="en-IN" b="0" i="1" dirty="0" smtClean="0">
                            <a:latin typeface="Cambria Math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IN" dirty="0"/>
                  <a:t>=</a:t>
                </a:r>
                <a:r>
                  <a:rPr lang="en-IN" dirty="0" smtClean="0"/>
                  <a:t>0 gives 14x-16y-6</a:t>
                </a:r>
                <a:r>
                  <a:rPr lang="el-GR" dirty="0" smtClean="0"/>
                  <a:t>λ</a:t>
                </a:r>
                <a:r>
                  <a:rPr lang="en-IN" dirty="0" smtClean="0"/>
                  <a:t>=0 ------(3)</a:t>
                </a:r>
              </a:p>
              <a:p>
                <a:pPr>
                  <a:lnSpc>
                    <a:spcPct val="200000"/>
                  </a:lnSpc>
                </a:pPr>
                <a:r>
                  <a:rPr lang="el-GR" dirty="0"/>
                  <a:t>λ</a:t>
                </a:r>
                <a:r>
                  <a:rPr lang="en-IN" dirty="0" smtClean="0"/>
                  <a:t>(3x+6y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72 </m:t>
                    </m:r>
                  </m:oMath>
                </a14:m>
                <a:r>
                  <a:rPr lang="en-IN" dirty="0" smtClean="0"/>
                  <a:t>)=0 ------------------------(4)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/>
                  <a:t>3x+6y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72</m:t>
                    </m:r>
                    <m:r>
                      <a:rPr lang="en-IN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IN" dirty="0" smtClean="0"/>
                  <a:t> -----------------------------(5)</a:t>
                </a:r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420888"/>
                <a:ext cx="7848872" cy="4315284"/>
              </a:xfrm>
              <a:prstGeom prst="rect">
                <a:avLst/>
              </a:prstGeom>
              <a:blipFill rotWithShape="0">
                <a:blip r:embed="rId3"/>
                <a:stretch>
                  <a:fillRect l="-6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63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39552" y="420343"/>
                <a:ext cx="4572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IN" dirty="0"/>
                  <a:t>Solve the above system of equation</a:t>
                </a:r>
                <a:r>
                  <a:rPr lang="en-IN" dirty="0" smtClean="0"/>
                  <a:t>.</a:t>
                </a:r>
              </a:p>
              <a:p>
                <a:r>
                  <a:rPr lang="en-IN" dirty="0" smtClean="0"/>
                  <a:t> </a:t>
                </a:r>
                <a:r>
                  <a:rPr lang="en-IN" dirty="0"/>
                  <a:t>From equation(4), Either: </a:t>
                </a:r>
                <a:r>
                  <a:rPr lang="el-GR" dirty="0"/>
                  <a:t>λ</a:t>
                </a:r>
                <a:r>
                  <a:rPr lang="en-IN" dirty="0" smtClean="0"/>
                  <a:t>=0 or </a:t>
                </a:r>
                <a:r>
                  <a:rPr lang="en-IN" dirty="0"/>
                  <a:t>3x+6y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72 </m:t>
                    </m:r>
                  </m:oMath>
                </a14:m>
                <a:r>
                  <a:rPr lang="en-IN" dirty="0"/>
                  <a:t>=0 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20343"/>
                <a:ext cx="4572000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200" t="-5660" r="-2533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539552" y="149821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Case (i) : </a:t>
            </a:r>
            <a:r>
              <a:rPr lang="el-GR" b="1" dirty="0"/>
              <a:t>λ</a:t>
            </a:r>
            <a:r>
              <a:rPr lang="en-IN" b="1" dirty="0" smtClean="0"/>
              <a:t>=0</a:t>
            </a:r>
          </a:p>
          <a:p>
            <a:endParaRPr lang="en-IN" b="1" dirty="0"/>
          </a:p>
          <a:p>
            <a:r>
              <a:rPr lang="en-IN" dirty="0"/>
              <a:t>Equation (2) and (3) reduces to 6x+14y=0</a:t>
            </a:r>
          </a:p>
          <a:p>
            <a:r>
              <a:rPr lang="en-IN" dirty="0"/>
              <a:t>                                                      14x-16y=0  and solve these two equations</a:t>
            </a:r>
          </a:p>
          <a:p>
            <a:r>
              <a:rPr lang="en-IN" dirty="0"/>
              <a:t>We get x=0 and y= 0. which violates the equation </a:t>
            </a:r>
            <a:r>
              <a:rPr lang="en-IN" dirty="0" smtClean="0"/>
              <a:t>3x+6y-72=0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9552" y="4005064"/>
                <a:ext cx="15310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Case(ii) :</a:t>
                </a:r>
                <a:r>
                  <a:rPr lang="el-GR" b="1" dirty="0" smtClean="0"/>
                  <a:t>λ</a:t>
                </a:r>
                <a14:m>
                  <m:oMath xmlns:m="http://schemas.openxmlformats.org/officeDocument/2006/math">
                    <m:r>
                      <a:rPr lang="el-GR" b="1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IN" b="1" i="1" smtClean="0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05064"/>
                <a:ext cx="153106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586" t="-983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9552" y="4509120"/>
                <a:ext cx="655272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From equations (2) and (3), x-22y=0 and </a:t>
                </a:r>
                <a:r>
                  <a:rPr lang="en-IN" dirty="0"/>
                  <a:t>3x+6y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72 </m:t>
                    </m:r>
                  </m:oMath>
                </a14:m>
                <a:r>
                  <a:rPr lang="en-IN" dirty="0"/>
                  <a:t>=</a:t>
                </a:r>
                <a:r>
                  <a:rPr lang="en-IN" dirty="0" smtClean="0"/>
                  <a:t>0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 smtClean="0"/>
                  <a:t>Solve these two equations, we get x=22 and y=1 which satisfies all the Kuhn-Tucker conditions. Therefore, the point (</a:t>
                </a:r>
                <a:r>
                  <a:rPr lang="en-IN" dirty="0" err="1" smtClean="0"/>
                  <a:t>x,y</a:t>
                </a:r>
                <a:r>
                  <a:rPr lang="en-IN" dirty="0" smtClean="0"/>
                  <a:t>)=(22,1) is said to be Kuhn-Tucker point.</a:t>
                </a:r>
              </a:p>
              <a:p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509120"/>
                <a:ext cx="6552728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8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576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1520" y="188640"/>
                <a:ext cx="6673815" cy="2616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b="1" dirty="0" smtClean="0"/>
                  <a:t>Example : Consider the following Problem</a:t>
                </a:r>
              </a:p>
              <a:p>
                <a:endParaRPr lang="en-IN" dirty="0" smtClean="0"/>
              </a:p>
              <a:p>
                <a:r>
                  <a:rPr lang="en-IN" dirty="0" smtClean="0"/>
                  <a:t>Minimize 		f(X)=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6</m:t>
                    </m:r>
                    <m:r>
                      <a:rPr lang="en-IN" b="0" i="1" smtClean="0">
                        <a:latin typeface="Cambria Math"/>
                      </a:rPr>
                      <m:t>−</m:t>
                    </m:r>
                    <m:r>
                      <a:rPr lang="en-IN" b="0" i="1" smtClean="0">
                        <a:latin typeface="Cambria Math"/>
                      </a:rPr>
                      <m:t>6</m:t>
                    </m:r>
                    <m:r>
                      <a:rPr lang="en-IN" b="0" i="1" smtClean="0">
                        <a:latin typeface="Cambria Math"/>
                      </a:rPr>
                      <m:t>𝑥</m:t>
                    </m:r>
                    <m:r>
                      <a:rPr lang="en-IN" b="0" i="1" smtClean="0">
                        <a:latin typeface="Cambria Math"/>
                      </a:rPr>
                      <m:t>+</m:t>
                    </m:r>
                    <m:r>
                      <a:rPr lang="en-IN" b="0" i="1" smtClean="0"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 smtClean="0"/>
                  <a:t>-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/>
                      </a:rPr>
                      <m:t>2</m:t>
                    </m:r>
                    <m:r>
                      <a:rPr lang="en-IN" b="0" i="1" dirty="0" smtClean="0">
                        <a:latin typeface="Cambria Math"/>
                      </a:rPr>
                      <m:t>𝑥𝑦</m:t>
                    </m:r>
                    <m:r>
                      <a:rPr lang="en-IN" b="0" i="1" dirty="0" smtClean="0">
                        <a:latin typeface="Cambria Math"/>
                      </a:rPr>
                      <m:t>+</m:t>
                    </m:r>
                    <m:r>
                      <a:rPr lang="en-IN" b="0" i="1" dirty="0" smtClean="0"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IN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endParaRPr lang="en-IN" dirty="0" smtClean="0"/>
              </a:p>
              <a:p>
                <a:r>
                  <a:rPr lang="en-IN" dirty="0" smtClean="0"/>
                  <a:t>Subject to	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𝑥</m:t>
                    </m:r>
                    <m:r>
                      <a:rPr lang="en-IN" b="0" i="1" smtClean="0">
                        <a:latin typeface="Cambria Math"/>
                      </a:rPr>
                      <m:t>+</m:t>
                    </m:r>
                    <m:r>
                      <a:rPr lang="en-IN" b="0" i="1" smtClean="0">
                        <a:latin typeface="Cambria Math"/>
                      </a:rPr>
                      <m:t>𝑦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2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IN" dirty="0" smtClean="0"/>
              </a:p>
              <a:p>
                <a:r>
                  <a:rPr lang="en-US" dirty="0" smtClean="0"/>
                  <a:t>		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ea typeface="Cambria Math"/>
                      </a:rPr>
                      <m:t>𝑎𝑛𝑑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en-IN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endParaRPr lang="en-IN" dirty="0">
                  <a:ea typeface="Cambria Math"/>
                </a:endParaRPr>
              </a:p>
              <a:p>
                <a:endParaRPr lang="en-IN" dirty="0" smtClean="0"/>
              </a:p>
              <a:p>
                <a:r>
                  <a:rPr lang="en-IN" dirty="0" smtClean="0"/>
                  <a:t>1)Write the Kuhn-Tucker conditions and Find the Kuhn-Tucker point</a:t>
                </a:r>
              </a:p>
              <a:p>
                <a:r>
                  <a:rPr lang="en-IN" dirty="0" smtClean="0"/>
                  <a:t>2)Are they sufficient conditions?</a:t>
                </a:r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8640"/>
                <a:ext cx="6673815" cy="2616101"/>
              </a:xfrm>
              <a:prstGeom prst="rect">
                <a:avLst/>
              </a:prstGeom>
              <a:blipFill rotWithShape="0">
                <a:blip r:embed="rId2"/>
                <a:stretch>
                  <a:fillRect l="-913" t="-1399" b="-27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1520" y="3284984"/>
                <a:ext cx="4572000" cy="36933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IN" dirty="0"/>
                  <a:t>The Kuhn –Tucker conditions are</a:t>
                </a:r>
              </a:p>
              <a:p>
                <a:pPr>
                  <a:lnSpc>
                    <a:spcPct val="200000"/>
                  </a:lnSpc>
                </a:pPr>
                <a:r>
                  <a:rPr lang="el-GR" dirty="0" smtClean="0"/>
                  <a:t>λ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l-GR" dirty="0" smtClean="0"/>
                  <a:t>0−−−−−−−−−−−−−−−−−−−−−−−−−−− </a:t>
                </a:r>
                <a:r>
                  <a:rPr lang="el-GR" dirty="0"/>
                  <a:t>(1)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/>
                  <a:t>𝜕𝑓/𝜕𝑥-</a:t>
                </a:r>
                <a:r>
                  <a:rPr lang="el-GR" dirty="0"/>
                  <a:t>λ</a:t>
                </a:r>
                <a:r>
                  <a:rPr lang="en-IN" dirty="0"/>
                  <a:t>𝜕𝑔/𝜕𝑥=0 gives </a:t>
                </a:r>
                <a:r>
                  <a:rPr lang="en-IN" dirty="0" smtClean="0"/>
                  <a:t>4x-2y-</a:t>
                </a:r>
                <a:r>
                  <a:rPr lang="el-GR" dirty="0" smtClean="0"/>
                  <a:t>λ=</a:t>
                </a:r>
                <a:r>
                  <a:rPr lang="en-IN" dirty="0" smtClean="0"/>
                  <a:t>6</a:t>
                </a:r>
                <a:r>
                  <a:rPr lang="el-GR" dirty="0" smtClean="0"/>
                  <a:t>-------(</a:t>
                </a:r>
                <a:r>
                  <a:rPr lang="el-GR" dirty="0"/>
                  <a:t>2) [</a:t>
                </a:r>
                <a:r>
                  <a:rPr lang="en-IN" dirty="0"/>
                  <a:t>g(X</a:t>
                </a:r>
                <a:r>
                  <a:rPr lang="en-IN" dirty="0" smtClean="0"/>
                  <a:t>)=x+y−2</a:t>
                </a:r>
                <a:r>
                  <a:rPr lang="en-IN" dirty="0"/>
                  <a:t>]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/>
                  <a:t>𝜕𝑓/𝜕𝑦-</a:t>
                </a:r>
                <a:r>
                  <a:rPr lang="el-GR" dirty="0"/>
                  <a:t>λ</a:t>
                </a:r>
                <a:r>
                  <a:rPr lang="en-IN" dirty="0"/>
                  <a:t>𝜕𝑔/𝜕𝑦=0 gives </a:t>
                </a:r>
                <a:r>
                  <a:rPr lang="en-IN" dirty="0" smtClean="0"/>
                  <a:t>-2x+4y-</a:t>
                </a:r>
                <a:r>
                  <a:rPr lang="el-GR" dirty="0" smtClean="0"/>
                  <a:t>λ=0 </a:t>
                </a:r>
                <a:r>
                  <a:rPr lang="el-GR" dirty="0"/>
                  <a:t>------(3)</a:t>
                </a:r>
              </a:p>
              <a:p>
                <a:pPr>
                  <a:lnSpc>
                    <a:spcPct val="200000"/>
                  </a:lnSpc>
                </a:pPr>
                <a:r>
                  <a:rPr lang="el-GR" dirty="0" smtClean="0"/>
                  <a:t>λ(</a:t>
                </a:r>
                <a:r>
                  <a:rPr lang="en-IN" dirty="0" smtClean="0"/>
                  <a:t>x+y−2 </a:t>
                </a:r>
                <a:r>
                  <a:rPr lang="en-IN" dirty="0"/>
                  <a:t>)=0 </a:t>
                </a:r>
                <a:r>
                  <a:rPr lang="en-IN" dirty="0" smtClean="0"/>
                  <a:t>----------------</a:t>
                </a:r>
                <a:r>
                  <a:rPr lang="el-GR" dirty="0"/>
                  <a:t>−−−−−−−−</a:t>
                </a:r>
                <a:r>
                  <a:rPr lang="en-IN" dirty="0" smtClean="0"/>
                  <a:t>--------(</a:t>
                </a:r>
                <a:r>
                  <a:rPr lang="en-IN" dirty="0"/>
                  <a:t>4)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x+y−2</a:t>
                </a:r>
                <a:r>
                  <a:rPr lang="en-IN" dirty="0"/>
                  <a:t>≤0 </a:t>
                </a:r>
                <a:r>
                  <a:rPr lang="en-IN" dirty="0" smtClean="0"/>
                  <a:t>---------------------</a:t>
                </a:r>
                <a:r>
                  <a:rPr lang="el-GR" dirty="0"/>
                  <a:t>−−−−−−−−</a:t>
                </a:r>
                <a:r>
                  <a:rPr lang="en-IN" dirty="0" smtClean="0"/>
                  <a:t>--------(</a:t>
                </a:r>
                <a:r>
                  <a:rPr lang="en-IN" dirty="0"/>
                  <a:t>5)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284984"/>
                <a:ext cx="4572000" cy="3693319"/>
              </a:xfrm>
              <a:prstGeom prst="rect">
                <a:avLst/>
              </a:prstGeom>
              <a:blipFill rotWithShape="0">
                <a:blip r:embed="rId3"/>
                <a:stretch>
                  <a:fillRect l="-1067" t="-9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810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2656"/>
            <a:ext cx="5475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From equation (4),</a:t>
            </a:r>
            <a:r>
              <a:rPr lang="el-GR" dirty="0"/>
              <a:t> </a:t>
            </a:r>
            <a:r>
              <a:rPr lang="en-IN" dirty="0" smtClean="0"/>
              <a:t>either </a:t>
            </a:r>
            <a:r>
              <a:rPr lang="el-GR" dirty="0" smtClean="0"/>
              <a:t>λ</a:t>
            </a:r>
            <a:r>
              <a:rPr lang="en-IN" dirty="0" smtClean="0"/>
              <a:t>=0 or </a:t>
            </a:r>
            <a:r>
              <a:rPr lang="el-GR" dirty="0" smtClean="0"/>
              <a:t>(</a:t>
            </a:r>
            <a:r>
              <a:rPr lang="en-IN" dirty="0"/>
              <a:t>x+y−2 )=</a:t>
            </a:r>
            <a:r>
              <a:rPr lang="en-IN" dirty="0" smtClean="0"/>
              <a:t>0</a:t>
            </a:r>
          </a:p>
          <a:p>
            <a:endParaRPr lang="en-IN" dirty="0" smtClean="0"/>
          </a:p>
          <a:p>
            <a:r>
              <a:rPr lang="en-IN" b="1" dirty="0" smtClean="0"/>
              <a:t>Case (i)</a:t>
            </a:r>
            <a:r>
              <a:rPr lang="en-IN" dirty="0" smtClean="0"/>
              <a:t> When </a:t>
            </a:r>
            <a:r>
              <a:rPr lang="el-GR" dirty="0"/>
              <a:t>λ</a:t>
            </a:r>
            <a:r>
              <a:rPr lang="en-IN" dirty="0"/>
              <a:t>=0 </a:t>
            </a:r>
            <a:r>
              <a:rPr lang="en-IN" dirty="0" smtClean="0"/>
              <a:t>, the equations (2) and (3) reduces to 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870878" y="909659"/>
            <a:ext cx="997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4x-2y</a:t>
            </a:r>
            <a:r>
              <a:rPr lang="el-GR" dirty="0" smtClean="0"/>
              <a:t>=</a:t>
            </a:r>
            <a:r>
              <a:rPr lang="en-IN" dirty="0"/>
              <a:t>6</a:t>
            </a:r>
          </a:p>
        </p:txBody>
      </p:sp>
      <p:sp>
        <p:nvSpPr>
          <p:cNvPr id="4" name="Rectangle 3"/>
          <p:cNvSpPr/>
          <p:nvPr/>
        </p:nvSpPr>
        <p:spPr>
          <a:xfrm>
            <a:off x="5870753" y="1265605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-</a:t>
            </a:r>
            <a:r>
              <a:rPr lang="en-IN" dirty="0" smtClean="0"/>
              <a:t>2x+4y</a:t>
            </a:r>
            <a:r>
              <a:rPr lang="el-GR" dirty="0" smtClean="0"/>
              <a:t>=0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4703" y="1832989"/>
                <a:ext cx="80648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smtClean="0"/>
                  <a:t>The solution of these equations is</a:t>
                </a:r>
              </a:p>
              <a:p>
                <a:endParaRPr lang="en-IN" dirty="0"/>
              </a:p>
              <a:p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𝑥</m:t>
                    </m:r>
                    <m:r>
                      <a:rPr lang="en-IN" b="0" i="1" smtClean="0">
                        <a:latin typeface="Cambria Math"/>
                      </a:rPr>
                      <m:t>=2,</m:t>
                    </m:r>
                    <m:r>
                      <a:rPr lang="en-IN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/>
                      </a:rPr>
                      <m:t>1 </m:t>
                    </m:r>
                    <m:r>
                      <a:rPr lang="en-IN" b="0" i="1" smtClean="0">
                        <a:latin typeface="Cambria Math"/>
                      </a:rPr>
                      <m:t>𝑤h𝑖𝑐h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𝑑𝑜𝑒𝑠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𝑛𝑜𝑡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𝑠𝑎𝑡𝑖𝑠𝑓𝑦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𝑡h𝑒</m:t>
                    </m:r>
                    <m:r>
                      <a:rPr lang="en-IN" b="0" i="1" smtClean="0">
                        <a:latin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</a:rPr>
                      <m:t>𝑒𝑞𝑢𝑎𝑡𝑖𝑜𝑛</m:t>
                    </m:r>
                    <m:r>
                      <a:rPr lang="en-IN" b="0" i="1" smtClean="0">
                        <a:latin typeface="Cambria Math"/>
                      </a:rPr>
                      <m:t>(5) 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3" y="1832989"/>
                <a:ext cx="8064896" cy="923330"/>
              </a:xfrm>
              <a:prstGeom prst="rect">
                <a:avLst/>
              </a:prstGeom>
              <a:blipFill rotWithShape="0">
                <a:blip r:embed="rId2"/>
                <a:stretch>
                  <a:fillRect l="-605" t="-3974" b="-4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95536" y="3108223"/>
            <a:ext cx="372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Hence, </a:t>
            </a:r>
            <a:r>
              <a:rPr lang="el-GR" dirty="0"/>
              <a:t>λ</a:t>
            </a:r>
            <a:r>
              <a:rPr lang="en-IN" dirty="0"/>
              <a:t>=0 </a:t>
            </a:r>
            <a:r>
              <a:rPr lang="en-IN" dirty="0" smtClean="0"/>
              <a:t> does not yield a K-T point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05125" y="380578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Case (</a:t>
            </a:r>
            <a:r>
              <a:rPr lang="en-IN" b="1" dirty="0" smtClean="0"/>
              <a:t>ii)</a:t>
            </a:r>
            <a:r>
              <a:rPr lang="en-IN" dirty="0" smtClean="0"/>
              <a:t>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81831" y="3829459"/>
                <a:ext cx="5474576" cy="2814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When </a:t>
                </a:r>
                <a:r>
                  <a:rPr lang="el-GR" dirty="0"/>
                  <a:t>(</a:t>
                </a:r>
                <a:r>
                  <a:rPr lang="en-IN" dirty="0"/>
                  <a:t>x+y−2 )=</a:t>
                </a:r>
                <a:r>
                  <a:rPr lang="en-IN" dirty="0" smtClean="0"/>
                  <a:t>0 and </a:t>
                </a:r>
                <a:r>
                  <a:rPr lang="el-GR" dirty="0" smtClean="0"/>
                  <a:t>λ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0, 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𝑆𝑜𝑙𝑣𝑒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𝑡h𝑒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𝑒𝑞𝑢𝑎𝑡𝑖𝑜𝑛𝑠</m:t>
                    </m:r>
                    <m:r>
                      <a:rPr lang="en-IN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IN" dirty="0" smtClean="0"/>
              </a:p>
              <a:p>
                <a:endParaRPr lang="en-IN" dirty="0"/>
              </a:p>
              <a:p>
                <a:r>
                  <a:rPr lang="en-IN" dirty="0" smtClean="0"/>
                  <a:t> 4x-2y-</a:t>
                </a:r>
                <a:r>
                  <a:rPr lang="el-GR" dirty="0" smtClean="0"/>
                  <a:t>λ=</a:t>
                </a:r>
                <a:r>
                  <a:rPr lang="en-IN" dirty="0" smtClean="0"/>
                  <a:t>6, 	-2x+4y-</a:t>
                </a:r>
                <a:r>
                  <a:rPr lang="el-GR" dirty="0" smtClean="0"/>
                  <a:t>λ=0 </a:t>
                </a:r>
                <a:r>
                  <a:rPr lang="en-IN" dirty="0" smtClean="0"/>
                  <a:t>with </a:t>
                </a:r>
                <a:r>
                  <a:rPr lang="en-IN" dirty="0" err="1" smtClean="0"/>
                  <a:t>x+y</a:t>
                </a:r>
                <a:r>
                  <a:rPr lang="en-IN" dirty="0" smtClean="0"/>
                  <a:t>=2, </a:t>
                </a:r>
              </a:p>
              <a:p>
                <a:endParaRPr lang="en-IN" dirty="0"/>
              </a:p>
              <a:p>
                <a:r>
                  <a:rPr lang="en-IN" dirty="0" smtClean="0"/>
                  <a:t>we have</a:t>
                </a:r>
              </a:p>
              <a:p>
                <a:endParaRPr lang="en-US" b="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𝑥</m:t>
                    </m:r>
                    <m:r>
                      <a:rPr lang="en-I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IN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 smtClean="0"/>
                  <a:t> and </a:t>
                </a:r>
                <a:r>
                  <a:rPr lang="el-GR" dirty="0" smtClean="0"/>
                  <a:t>λ</a:t>
                </a:r>
                <a:r>
                  <a:rPr lang="en-IN" dirty="0" smtClean="0"/>
                  <a:t>=-1 which satisfies all the K-T conditions</a:t>
                </a:r>
              </a:p>
              <a:p>
                <a:endParaRPr lang="en-IN" dirty="0" smtClean="0"/>
              </a:p>
              <a:p>
                <a:r>
                  <a:rPr lang="en-IN" dirty="0" smtClean="0"/>
                  <a:t>Hence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 smtClean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 smtClean="0"/>
                  <a:t>) is K-T point</a:t>
                </a:r>
                <a:endParaRPr lang="en-IN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831" y="3829459"/>
                <a:ext cx="5474576" cy="2814745"/>
              </a:xfrm>
              <a:prstGeom prst="rect">
                <a:avLst/>
              </a:prstGeom>
              <a:blipFill rotWithShape="0">
                <a:blip r:embed="rId3"/>
                <a:stretch>
                  <a:fillRect l="-1002" t="-1082" r="-334" b="-4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200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3528" y="1124744"/>
                <a:ext cx="6223948" cy="552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The Hessian matrix of the objective function f(X) is H=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IN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IN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24744"/>
                <a:ext cx="6223948" cy="552459"/>
              </a:xfrm>
              <a:prstGeom prst="rect">
                <a:avLst/>
              </a:prstGeom>
              <a:blipFill rotWithShape="1">
                <a:blip r:embed="rId2"/>
                <a:stretch>
                  <a:fillRect l="-784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8025" y="1844824"/>
                <a:ext cx="709841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Since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/>
                  <a:t>=4,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=|H|=12 and both are positive, the matrix H is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Positive definite.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Hence, the  function f(X) is convex  and the function g(x) is linear function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(Both convex and concave).</a:t>
                </a:r>
              </a:p>
              <a:p>
                <a:pPr>
                  <a:lnSpc>
                    <a:spcPct val="200000"/>
                  </a:lnSpc>
                </a:pPr>
                <a:r>
                  <a:rPr lang="en-IN" dirty="0" smtClean="0"/>
                  <a:t>Therefore, the K_T conditions are necessary and sufficient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5" y="1844824"/>
                <a:ext cx="7098418" cy="2862322"/>
              </a:xfrm>
              <a:prstGeom prst="rect">
                <a:avLst/>
              </a:prstGeom>
              <a:blipFill rotWithShape="1">
                <a:blip r:embed="rId3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302" y="5517232"/>
                <a:ext cx="6166303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The solution of the problem is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𝑥</m:t>
                    </m:r>
                    <m:r>
                      <a:rPr lang="en-I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IN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i="1" dirty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 smtClean="0"/>
                  <a:t> and minimum f(X)=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 smtClean="0"/>
                  <a:t>  </a:t>
                </a:r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02" y="5517232"/>
                <a:ext cx="6166303" cy="484043"/>
              </a:xfrm>
              <a:prstGeom prst="rect">
                <a:avLst/>
              </a:prstGeom>
              <a:blipFill rotWithShape="1">
                <a:blip r:embed="rId4"/>
                <a:stretch>
                  <a:fillRect l="-890" b="-88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3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332656"/>
            <a:ext cx="82809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Gradient and Hessian matrix of a function f(</a:t>
            </a:r>
            <a:r>
              <a:rPr lang="en-IN" sz="2800" dirty="0" err="1" smtClean="0"/>
              <a:t>x,y</a:t>
            </a:r>
            <a:r>
              <a:rPr lang="en-IN" sz="2800" dirty="0" smtClean="0"/>
              <a:t>)</a:t>
            </a:r>
          </a:p>
          <a:p>
            <a:endParaRPr lang="en-IN" sz="2800" dirty="0" smtClean="0"/>
          </a:p>
          <a:p>
            <a:r>
              <a:rPr lang="en-IN" dirty="0" smtClean="0"/>
              <a:t>The Gradient of a function f(</a:t>
            </a:r>
            <a:r>
              <a:rPr lang="en-IN" dirty="0" err="1" smtClean="0"/>
              <a:t>x,y</a:t>
            </a:r>
            <a:r>
              <a:rPr lang="en-IN" dirty="0" smtClean="0"/>
              <a:t>)  and Hessian matrix of f(</a:t>
            </a:r>
            <a:r>
              <a:rPr lang="en-IN" dirty="0" err="1" smtClean="0"/>
              <a:t>x,y</a:t>
            </a:r>
            <a:r>
              <a:rPr lang="en-IN" dirty="0" smtClean="0"/>
              <a:t>) are defined as follows :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550" y="2204864"/>
            <a:ext cx="5454860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994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35747" y="-2017888"/>
            <a:ext cx="2067665" cy="83529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404664"/>
            <a:ext cx="618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Example : Solve the following Non-Linear Programming problem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3568" y="4077072"/>
                <a:ext cx="804566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/>
                  <a:t>Solution:  The Objective function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 is a concave function because of the hessian</a:t>
                </a:r>
              </a:p>
              <a:p>
                <a:r>
                  <a:rPr lang="en-IN" dirty="0"/>
                  <a:t>m</a:t>
                </a:r>
                <a:r>
                  <a:rPr lang="en-IN" dirty="0" smtClean="0"/>
                  <a:t>atrix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is semidefinite.  Further both constraints are convex functions.</a:t>
                </a:r>
              </a:p>
              <a:p>
                <a:endParaRPr lang="en-IN" dirty="0"/>
              </a:p>
              <a:p>
                <a:r>
                  <a:rPr lang="en-IN" dirty="0" smtClean="0"/>
                  <a:t>Therefore, the Kuhn-Tucker necessary conditions for maximum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 smtClean="0"/>
                  <a:t> will also be</a:t>
                </a:r>
              </a:p>
              <a:p>
                <a:r>
                  <a:rPr lang="en-IN" dirty="0"/>
                  <a:t>t</a:t>
                </a:r>
                <a:r>
                  <a:rPr lang="en-IN" dirty="0" smtClean="0"/>
                  <a:t>he sufficient conditions.</a:t>
                </a:r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77072"/>
                <a:ext cx="8045664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606" t="-2479" b="-57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1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31218" y="-1143000"/>
            <a:ext cx="6281564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7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3182" y="-987655"/>
            <a:ext cx="6873883" cy="88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6394722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IN" sz="2800" dirty="0" smtClean="0"/>
                  <a:t>Example</a:t>
                </a:r>
                <a:br>
                  <a:rPr lang="en-IN" sz="2800" dirty="0" smtClean="0"/>
                </a:br>
                <a:r>
                  <a:rPr lang="en-IN" sz="2800" dirty="0" smtClean="0"/>
                  <a:t>Minimize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2800" dirty="0" smtClean="0"/>
                  <a:t/>
                </a:r>
                <a:br>
                  <a:rPr lang="ar-AE" sz="2800" dirty="0" smtClean="0"/>
                </a:br>
                <a:r>
                  <a:rPr lang="en-IN" sz="2800" dirty="0" smtClean="0"/>
                  <a:t>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ar-AE" sz="2800" dirty="0" smtClean="0"/>
                  <a:t/>
                </a:r>
                <a:br>
                  <a:rPr lang="ar-AE" sz="28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ar-A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ar-AE" sz="2800" dirty="0" smtClean="0"/>
                  <a:t/>
                </a:r>
                <a:br>
                  <a:rPr lang="ar-AE" sz="2800" dirty="0" smtClean="0"/>
                </a:br>
                <a:r>
                  <a:rPr lang="en-IN" sz="2800" dirty="0" smtClean="0"/>
                  <a:t>This is minimization problem,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 ≥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2800" dirty="0" smtClean="0"/>
                  <a:t/>
                </a:r>
                <a:br>
                  <a:rPr lang="en-IN" sz="2800" dirty="0" smtClean="0"/>
                </a:br>
                <a:r>
                  <a:rPr lang="ar-AE" sz="2800" dirty="0" smtClean="0"/>
                  <a:t> </a:t>
                </a:r>
                <a:r>
                  <a:rPr lang="en-IN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sz="2800" dirty="0" smtClean="0"/>
                  <a:t/>
                </a:r>
                <a:br>
                  <a:rPr lang="ar-AE" sz="28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ar-AE" sz="2800" dirty="0" smtClean="0"/>
                  <a:t/>
                </a:r>
                <a:br>
                  <a:rPr lang="ar-AE" sz="2800" dirty="0" smtClean="0"/>
                </a:br>
                <a:r>
                  <a:rPr lang="en-IN" sz="2800" dirty="0" smtClean="0"/>
                  <a:t/>
                </a:r>
                <a:br>
                  <a:rPr lang="en-IN" sz="2800" dirty="0" smtClean="0"/>
                </a:br>
                <a:r>
                  <a:rPr lang="en-IN" sz="2800" dirty="0" smtClean="0"/>
                  <a:t>Writing Lagrangian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ar-A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sz="2800" dirty="0" smtClean="0"/>
                  <a:t/>
                </a:r>
                <a:br>
                  <a:rPr lang="ar-AE" sz="28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3E87981F-E147-4A79-BBDF-C4928D99A7BD}" type="mathplaceholder">
                        <a:rPr lang="en-IN" sz="3200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  <m:oMath xmlns:m="http://schemas.openxmlformats.org/officeDocument/2006/math">
                      <a:fld id="{4AB79DD1-1F0C-46B0-B848-F529301A968C}" type="mathplaceholder">
                        <a:rPr lang="en-IN" sz="3200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  <m:oMath xmlns:m="http://schemas.openxmlformats.org/officeDocument/2006/math">
                      <m:sSub>
                        <m:sSubPr>
                          <m:ctrlPr>
                            <a:rPr lang="ar-AE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/>
                        <m:sub/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ar-AE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ar-AE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a:fld id="{8912F17A-1AF4-4FB0-9207-B6F9ABA9674A}" type="mathplaceholder">
                        <a:rPr lang="en-IN" sz="3200" b="0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6394722"/>
              </a:xfrm>
              <a:blipFill rotWithShape="0"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909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632271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IN" sz="3200" dirty="0" smtClean="0"/>
                  <a:t>Form the Kuhn – Tucker conditions for minima</a:t>
                </a:r>
                <a:br>
                  <a:rPr lang="en-IN" sz="32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en-IN" sz="3200" dirty="0" smtClean="0"/>
                  <a:t/>
                </a:r>
                <a:br>
                  <a:rPr lang="en-IN" sz="32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3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3200" b="0" i="0" smtClean="0">
                        <a:latin typeface="Cambria Math" panose="02040503050406030204" pitchFamily="18" charset="0"/>
                      </a:rPr>
                      <m:t>., 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3200" dirty="0" smtClean="0"/>
                  <a:t>                 (1)</a:t>
                </a:r>
                <a:br>
                  <a:rPr lang="en-IN" sz="3200" dirty="0" smtClean="0"/>
                </a:br>
                <a:r>
                  <a:rPr lang="en-IN" sz="3200" dirty="0" smtClean="0"/>
                  <a:t/>
                </a:r>
                <a:br>
                  <a:rPr lang="en-IN" sz="3200" dirty="0" smtClean="0"/>
                </a:br>
                <a:r>
                  <a:rPr lang="en-IN" sz="3200" dirty="0" smtClean="0"/>
                  <a:t/>
                </a:r>
                <a:br>
                  <a:rPr lang="en-IN" sz="32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en-IN" sz="3200" b="0" dirty="0" smtClean="0"/>
                  <a:t/>
                </a:r>
                <a:br>
                  <a:rPr lang="en-IN" sz="3200" b="0" dirty="0" smtClean="0"/>
                </a:br>
                <a:r>
                  <a:rPr lang="en-IN" sz="3200" b="0" dirty="0" smtClean="0"/>
                  <a:t/>
                </a:r>
                <a:br>
                  <a:rPr lang="en-IN" sz="3200" b="0" dirty="0" smtClean="0"/>
                </a:br>
                <a:r>
                  <a:rPr lang="en-IN" sz="3200" dirty="0"/>
                  <a:t/>
                </a:r>
                <a:br>
                  <a:rPr lang="en-IN" sz="3200" dirty="0"/>
                </a:br>
                <a:r>
                  <a:rPr lang="en-IN" sz="3200" dirty="0" smtClean="0"/>
                  <a:t/>
                </a:r>
                <a:br>
                  <a:rPr lang="en-IN" sz="32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32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3200" b="0" i="0" smtClean="0">
                        <a:latin typeface="Cambria Math" panose="02040503050406030204" pitchFamily="18" charset="0"/>
                      </a:rPr>
                      <m:t>.,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3200" dirty="0" smtClean="0"/>
                  <a:t>       (2)</a:t>
                </a:r>
                <a:br>
                  <a:rPr lang="en-IN" sz="3200" dirty="0" smtClean="0"/>
                </a:br>
                <a:endParaRPr lang="en-IN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6322714"/>
              </a:xfrm>
              <a:blipFill rotWithShape="0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26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9512" y="404664"/>
                <a:ext cx="8568952" cy="5544616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 smtClean="0">
                  <a:solidFill>
                    <a:schemeClr val="tx1"/>
                  </a:solidFill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e>
                    </m:d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 smtClean="0">
                    <a:solidFill>
                      <a:schemeClr val="tx1"/>
                    </a:solidFill>
                  </a:rPr>
                  <a:t>      (3)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., </m:t>
                        </m:r>
                        <m: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>
                    <a:solidFill>
                      <a:schemeClr val="tx1"/>
                    </a:solidFill>
                  </a:rPr>
                  <a:t>      </a:t>
                </a:r>
                <a:r>
                  <a:rPr lang="en-IN" sz="2800" dirty="0" smtClean="0">
                    <a:solidFill>
                      <a:schemeClr val="tx1"/>
                    </a:solidFill>
                  </a:rPr>
                  <a:t>                           (4)</a:t>
                </a:r>
              </a:p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.,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e>
                    </m:d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 smtClean="0">
                    <a:solidFill>
                      <a:schemeClr val="tx1"/>
                    </a:solidFill>
                  </a:rPr>
                  <a:t>               (5)</a:t>
                </a:r>
              </a:p>
              <a:p>
                <a:pPr algn="l"/>
                <a:r>
                  <a:rPr lang="en-IN" sz="2800" b="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.,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 smtClean="0">
                    <a:solidFill>
                      <a:schemeClr val="tx1"/>
                    </a:solidFill>
                  </a:rPr>
                  <a:t>                                         (6)</a:t>
                </a:r>
              </a:p>
              <a:p>
                <a:pPr algn="l"/>
                <a:r>
                  <a:rPr lang="en-IN" sz="2800" b="1" dirty="0" smtClean="0">
                    <a:solidFill>
                      <a:schemeClr val="tx1"/>
                    </a:solidFill>
                  </a:rPr>
                  <a:t>Case 1: </a:t>
                </a:r>
                <a:r>
                  <a:rPr lang="en-IN" sz="28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 smtClean="0">
                    <a:solidFill>
                      <a:schemeClr val="tx1"/>
                    </a:solidFill>
                  </a:rPr>
                  <a:t> then (1), not satisfied so rejected.</a:t>
                </a:r>
              </a:p>
              <a:p>
                <a:pPr algn="l"/>
                <a:r>
                  <a:rPr lang="en-IN" sz="2800" b="1" dirty="0" smtClean="0">
                    <a:solidFill>
                      <a:schemeClr val="tx1"/>
                    </a:solidFill>
                  </a:rPr>
                  <a:t>Case 2:</a:t>
                </a:r>
                <a:r>
                  <a:rPr lang="en-IN" sz="2800" dirty="0" smtClean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 smtClean="0">
                    <a:solidFill>
                      <a:schemeClr val="tx1"/>
                    </a:solidFill>
                  </a:rPr>
                  <a:t> then (1) and (2)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 smtClean="0">
                  <a:solidFill>
                    <a:schemeClr val="tx1"/>
                  </a:solidFill>
                </a:endParaRPr>
              </a:p>
              <a:p>
                <a:pPr algn="l"/>
                <a:r>
                  <a:rPr lang="en-IN" sz="2800" dirty="0" smtClean="0">
                    <a:solidFill>
                      <a:schemeClr val="tx1"/>
                    </a:solidFill>
                  </a:rPr>
                  <a:t>From (4) </a:t>
                </a:r>
              </a:p>
              <a:p>
                <a:pPr algn="l"/>
                <a:r>
                  <a:rPr lang="en-IN" sz="2800" dirty="0" smtClean="0">
                    <a:solidFill>
                      <a:schemeClr val="tx1"/>
                    </a:solidFill>
                  </a:rPr>
                  <a:t>Conditions (5) and (6) are satisfied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IN" sz="2800" dirty="0">
                  <a:solidFill>
                    <a:schemeClr val="tx1"/>
                  </a:solidFill>
                </a:endParaRPr>
              </a:p>
              <a:p>
                <a:pPr algn="l"/>
                <a:endParaRPr lang="en-IN" sz="2800" dirty="0" smtClean="0">
                  <a:solidFill>
                    <a:schemeClr val="tx1"/>
                  </a:solidFill>
                </a:endParaRPr>
              </a:p>
              <a:p>
                <a:pPr algn="l"/>
                <a:r>
                  <a:rPr lang="en-IN" dirty="0" smtClean="0">
                    <a:solidFill>
                      <a:schemeClr val="tx1"/>
                    </a:solidFill>
                  </a:rPr>
                  <a:t> 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9512" y="404664"/>
                <a:ext cx="8568952" cy="5544616"/>
              </a:xfrm>
              <a:blipFill rotWithShape="0">
                <a:blip r:embed="rId2"/>
                <a:stretch>
                  <a:fillRect l="-12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431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908720"/>
                <a:ext cx="8219256" cy="52174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b="1" dirty="0" smtClean="0"/>
                  <a:t>Case 3: </a:t>
                </a:r>
                <a:r>
                  <a:rPr lang="en-IN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IN" dirty="0" smtClean="0"/>
                  <a:t> from (1) and (2)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−4=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(2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−4=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(2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−4)</m:t>
                    </m:r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On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IN" dirty="0" smtClean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dirty="0" smtClean="0"/>
                  <a:t> not feasible, rejected.</a:t>
                </a:r>
              </a:p>
              <a:p>
                <a:pPr marL="0" indent="0">
                  <a:buNone/>
                </a:pPr>
                <a:r>
                  <a:rPr lang="en-IN" b="1" dirty="0" smtClean="0"/>
                  <a:t>Case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≠0,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IN" dirty="0" smtClean="0"/>
                  <a:t>, solving (3) and (4)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=−1,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IN" dirty="0" smtClean="0"/>
                  <a:t>; second not feasible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 smtClean="0"/>
                  <a:t> gives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5,0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=−20</m:t>
                    </m:r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IN" dirty="0" smtClean="0"/>
                  <a:t>Hence minimum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=−20.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908720"/>
                <a:ext cx="8219256" cy="5217443"/>
              </a:xfrm>
              <a:blipFill rotWithShape="0">
                <a:blip r:embed="rId2"/>
                <a:stretch>
                  <a:fillRect l="-1929" t="-1402" b="-10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958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23528" y="908720"/>
                <a:ext cx="7772400" cy="1800200"/>
              </a:xfrm>
            </p:spPr>
            <p:txBody>
              <a:bodyPr>
                <a:normAutofit fontScale="90000"/>
              </a:bodyPr>
              <a:lstStyle/>
              <a:p>
                <a:pPr algn="l"/>
                <a:r>
                  <a:rPr lang="en-I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I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I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            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r>
                  <a:rPr lang="en-I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I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IN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23528" y="908720"/>
                <a:ext cx="7772400" cy="1800200"/>
              </a:xfrm>
              <a:blipFill rotWithShape="0">
                <a:blip r:embed="rId2"/>
                <a:stretch>
                  <a:fillRect l="-1647" t="-50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7504" y="2780928"/>
                <a:ext cx="8928992" cy="381642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IN" sz="2800" dirty="0" smtClean="0">
                    <a:solidFill>
                      <a:schemeClr val="tx1"/>
                    </a:solidFill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 smtClean="0">
                  <a:solidFill>
                    <a:schemeClr val="tx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 smtClean="0">
                  <a:solidFill>
                    <a:schemeClr val="tx1"/>
                  </a:solidFill>
                </a:endParaRPr>
              </a:p>
              <a:p>
                <a:pPr algn="l"/>
                <a:r>
                  <a:rPr lang="en-IN" sz="2800" dirty="0" smtClean="0">
                    <a:solidFill>
                      <a:schemeClr val="tx1"/>
                    </a:solidFill>
                  </a:rPr>
                  <a:t>Writing Lagrangian</a:t>
                </a:r>
              </a:p>
              <a:p>
                <a:pPr algn="l"/>
                <a:r>
                  <a:rPr lang="en-IN" sz="2800" b="0" dirty="0" smtClean="0">
                    <a:solidFill>
                      <a:schemeClr val="tx1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I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7504" y="2780928"/>
                <a:ext cx="8928992" cy="3816424"/>
              </a:xfrm>
              <a:blipFill rotWithShape="0">
                <a:blip r:embed="rId3"/>
                <a:stretch>
                  <a:fillRect l="-1434" t="-1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77809" y="188640"/>
            <a:ext cx="2349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Example 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7223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332656"/>
                <a:ext cx="8928992" cy="57935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800" dirty="0" smtClean="0"/>
                  <a:t>From Kuhn – Tucker conditions for minima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 smtClean="0"/>
                  <a:t>  (1)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IN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IN" sz="2800" dirty="0" smtClean="0"/>
                  <a:t>(2)</a:t>
                </a:r>
              </a:p>
              <a:p>
                <a:pPr marL="0" indent="0">
                  <a:buNone/>
                </a:pPr>
                <a:endParaRPr lang="en-I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 smtClean="0"/>
                  <a:t>                                 (3)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/>
                  <a:t>                           </a:t>
                </a:r>
                <a:r>
                  <a:rPr lang="en-IN" sz="2800" dirty="0" smtClean="0"/>
                  <a:t>(4)</a:t>
                </a:r>
                <a:endParaRPr lang="en-IN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 smtClean="0"/>
                  <a:t>                                              (5)</a:t>
                </a:r>
                <a:endParaRPr lang="en-IN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/>
                  <a:t>                                        </a:t>
                </a:r>
                <a:r>
                  <a:rPr lang="en-IN" sz="2800" dirty="0" smtClean="0"/>
                  <a:t>(6)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332656"/>
                <a:ext cx="8928992" cy="5793507"/>
              </a:xfrm>
              <a:blipFill rotWithShape="0">
                <a:blip r:embed="rId2"/>
                <a:stretch>
                  <a:fillRect l="-1434" t="-1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762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625070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IN" sz="3200" b="1" dirty="0" smtClean="0"/>
                  <a:t>Case 1:</a:t>
                </a:r>
                <a:r>
                  <a:rPr lang="en-IN" sz="3200" dirty="0" smtClean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3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3200" dirty="0" smtClean="0"/>
                  <a:t/>
                </a:r>
                <a:br>
                  <a:rPr lang="en-IN" sz="3200" dirty="0" smtClean="0"/>
                </a:br>
                <a:r>
                  <a:rPr lang="en-IN" sz="3200" dirty="0" smtClean="0"/>
                  <a:t>then from (1),(2)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3200" dirty="0" smtClean="0"/>
                  <a:t/>
                </a:r>
                <a:br>
                  <a:rPr lang="en-IN" sz="32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3200" b="0" dirty="0" smtClean="0"/>
                  <a:t>                                   (7)</a:t>
                </a:r>
                <a:br>
                  <a:rPr lang="en-IN" sz="3200" b="0" dirty="0" smtClean="0"/>
                </a:br>
                <a:r>
                  <a:rPr lang="en-IN" sz="3200" b="0" dirty="0" smtClean="0"/>
                  <a:t>Substituting in (5) and (6)</a:t>
                </a:r>
                <a:br>
                  <a:rPr lang="en-IN" sz="3200" b="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r>
                  <a:rPr lang="en-IN" sz="3200" b="0" dirty="0" smtClean="0"/>
                  <a:t/>
                </a:r>
                <a:br>
                  <a:rPr lang="en-IN" sz="3200" b="0" dirty="0" smtClean="0"/>
                </a:br>
                <a:r>
                  <a:rPr lang="en-IN" sz="3200" dirty="0" smtClean="0"/>
                  <a:t>Conditions are satisfied. Therefore minimum exists</a:t>
                </a:r>
                <a:br>
                  <a:rPr lang="en-IN" sz="3200" dirty="0" smtClean="0"/>
                </a:br>
                <a:r>
                  <a:rPr lang="en-IN" sz="3200" dirty="0" smtClean="0"/>
                  <a:t>Minimum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IN" sz="3200" b="0" dirty="0" smtClean="0"/>
                  <a:t/>
                </a:r>
                <a:br>
                  <a:rPr lang="en-IN" sz="3200" b="0" dirty="0" smtClean="0"/>
                </a:br>
                <a:endParaRPr lang="en-IN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6250706"/>
              </a:xfrm>
              <a:blipFill rotWithShape="0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7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4000" cy="194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1520" y="2477396"/>
            <a:ext cx="8253262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We can determine the concavity/convexity of a function by determining whether the Hessian is negative or positive </a:t>
            </a:r>
            <a:r>
              <a:rPr lang="en-IN" dirty="0" err="1"/>
              <a:t>semidefinite</a:t>
            </a:r>
            <a:r>
              <a:rPr lang="en-IN" dirty="0"/>
              <a:t>, as follows.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sz="2000" b="1" dirty="0" smtClean="0"/>
              <a:t>Proposition</a:t>
            </a:r>
            <a:r>
              <a:rPr lang="en-IN" b="1" dirty="0" smtClean="0"/>
              <a:t>:</a:t>
            </a:r>
            <a:endParaRPr lang="en-IN" b="1" dirty="0"/>
          </a:p>
          <a:p>
            <a:pPr>
              <a:lnSpc>
                <a:spcPct val="150000"/>
              </a:lnSpc>
            </a:pPr>
            <a:r>
              <a:rPr lang="en-IN" dirty="0"/>
              <a:t>Let f be a twice-differentiable function of many variables on the convex open set S and denote the Hessian of f at the point x by H(x). </a:t>
            </a:r>
            <a:r>
              <a:rPr lang="en-IN" dirty="0" smtClean="0"/>
              <a:t>Then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 is concave if and only if H(x) is negative </a:t>
            </a:r>
            <a:r>
              <a:rPr lang="en-IN" dirty="0" err="1"/>
              <a:t>semidefinite</a:t>
            </a:r>
            <a:r>
              <a:rPr lang="en-IN" dirty="0"/>
              <a:t> for all x ∈ 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If </a:t>
            </a:r>
            <a:r>
              <a:rPr lang="en-IN" dirty="0"/>
              <a:t>H(x) is negative definite for all x ∈ S then f is strictly concave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 is convex if and only if H(x) is positive </a:t>
            </a:r>
            <a:r>
              <a:rPr lang="en-IN" dirty="0" err="1"/>
              <a:t>semidefinite</a:t>
            </a:r>
            <a:r>
              <a:rPr lang="en-IN" dirty="0"/>
              <a:t> for all x ∈ 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If </a:t>
            </a:r>
            <a:r>
              <a:rPr lang="en-IN" dirty="0"/>
              <a:t>H(x) is positive definite for all x ∈ S then f is strictly convex.</a:t>
            </a:r>
          </a:p>
        </p:txBody>
      </p:sp>
    </p:spTree>
    <p:extLst>
      <p:ext uri="{BB962C8B-B14F-4D97-AF65-F5344CB8AC3E}">
        <p14:creationId xmlns:p14="http://schemas.microsoft.com/office/powerpoint/2010/main" val="3193998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23528" y="3435"/>
                <a:ext cx="8229600" cy="6034682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IN" sz="2800" b="1" dirty="0" smtClean="0"/>
                  <a:t>Case 2: </a:t>
                </a:r>
                <a:r>
                  <a:rPr lang="en-IN" sz="28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 smtClean="0"/>
                  <a:t> then from (1)and (2)</a:t>
                </a:r>
                <a:br>
                  <a:rPr lang="en-IN" sz="28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r>
                  <a:rPr lang="en-IN" sz="28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IN" sz="2800" b="0" i="1" dirty="0" smtClean="0">
                    <a:latin typeface="Cambria Math" panose="02040503050406030204" pitchFamily="18" charset="0"/>
                  </a:rPr>
                </a:br>
                <a:r>
                  <a:rPr lang="en-IN" sz="2800" b="0" i="1" dirty="0" smtClean="0">
                    <a:latin typeface="Cambria Math" panose="020405030504060302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 smtClean="0"/>
                  <a:t>               (8)</a:t>
                </a:r>
                <a:br>
                  <a:rPr lang="en-IN" sz="2800" dirty="0" smtClean="0"/>
                </a:br>
                <a:r>
                  <a:rPr lang="en-IN" sz="2800" dirty="0" smtClean="0"/>
                  <a:t>From (4)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 smtClean="0"/>
                  <a:t>                       (9)</a:t>
                </a:r>
                <a:br>
                  <a:rPr lang="en-IN" sz="2800" dirty="0" smtClean="0"/>
                </a:br>
                <a:r>
                  <a:rPr lang="en-IN" sz="2800" dirty="0" smtClean="0"/>
                  <a:t> Solving (8) and (9),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89</m:t>
                        </m:r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54</m:t>
                        </m:r>
                      </m:den>
                    </m:f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95</m:t>
                        </m:r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108</m:t>
                        </m:r>
                      </m:den>
                    </m:f>
                  </m:oMath>
                </a14:m>
                <a:r>
                  <a:rPr lang="en-IN" sz="2800" dirty="0" smtClean="0"/>
                  <a:t/>
                </a:r>
                <a:br>
                  <a:rPr lang="en-IN" sz="2800" dirty="0" smtClean="0"/>
                </a:br>
                <a:r>
                  <a:rPr lang="en-IN" sz="2800" dirty="0" smtClean="0"/>
                  <a:t>Substituting in (5) </a:t>
                </a:r>
                <a:br>
                  <a:rPr lang="en-IN" sz="2800" dirty="0" smtClean="0"/>
                </a:br>
                <a:r>
                  <a:rPr lang="en-IN" sz="2800" dirty="0"/>
                  <a:t> </a:t>
                </a:r>
                <a:r>
                  <a:rPr lang="en-IN" sz="2800" dirty="0" smtClean="0"/>
                  <a:t>            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89</m:t>
                        </m:r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54</m:t>
                        </m:r>
                      </m:den>
                    </m:f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95</m:t>
                        </m:r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108</m:t>
                        </m:r>
                      </m:den>
                    </m:f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205</m:t>
                        </m:r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108</m:t>
                        </m:r>
                      </m:den>
                    </m:f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800" dirty="0" smtClean="0"/>
                  <a:t> is satisfied.</a:t>
                </a:r>
                <a:br>
                  <a:rPr lang="en-IN" sz="2800" dirty="0" smtClean="0"/>
                </a:br>
                <a:r>
                  <a:rPr lang="en-IN" sz="2800" dirty="0" smtClean="0"/>
                  <a:t/>
                </a:r>
                <a:br>
                  <a:rPr lang="en-IN" sz="28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89</m:t>
                          </m:r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54</m:t>
                          </m:r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108</m:t>
                          </m:r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89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89</m:t>
                          </m:r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54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54</m:t>
                          </m:r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108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108</m:t>
                          </m:r>
                        </m:den>
                      </m:f>
                    </m:oMath>
                  </m:oMathPara>
                </a14:m>
                <a:r>
                  <a:rPr lang="en-IN" sz="2800" dirty="0" smtClean="0"/>
                  <a:t/>
                </a:r>
                <a:br>
                  <a:rPr lang="en-IN" sz="2800" dirty="0" smtClean="0"/>
                </a:br>
                <a:r>
                  <a:rPr lang="en-IN" sz="2800" dirty="0"/>
                  <a:t/>
                </a:r>
                <a:br>
                  <a:rPr lang="en-IN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250F3397-002D-4521-AEA2-0327BD3F7F21}" type="mathplaceholder">
                        <a:rPr lang="en-IN" sz="2800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  <m:oMath xmlns:m="http://schemas.openxmlformats.org/officeDocument/2006/math">
                      <a:fld id="{F7B51CE7-CC59-456D-BC1C-A30136AFA60D}" type="mathplaceholder">
                        <a:rPr lang="en-IN" sz="2800" b="0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3528" y="3435"/>
                <a:ext cx="8229600" cy="6034682"/>
              </a:xfrm>
              <a:blipFill rotWithShape="0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012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6322714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IN" sz="3200" b="1" dirty="0" smtClean="0"/>
                  <a:t>Case 3:</a:t>
                </a:r>
                <a:r>
                  <a:rPr lang="en-IN" sz="32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32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3200" dirty="0" smtClean="0"/>
                  <a:t>, from (1),(2)</a:t>
                </a:r>
                <a:br>
                  <a:rPr lang="en-IN" sz="32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IN" sz="3200" b="0" dirty="0" smtClean="0"/>
                  <a:t/>
                </a:r>
                <a:br>
                  <a:rPr lang="en-IN" sz="3200" b="0" dirty="0" smtClean="0"/>
                </a:br>
                <a:r>
                  <a:rPr lang="en-IN" sz="3200" b="0" dirty="0" smtClean="0"/>
                  <a:t>and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3200" dirty="0" smtClean="0"/>
                  <a:t/>
                </a:r>
                <a:br>
                  <a:rPr lang="en-IN" sz="3200" dirty="0" smtClean="0"/>
                </a:br>
                <a:r>
                  <a:rPr lang="en-IN" sz="3200" dirty="0" smtClean="0"/>
                  <a:t>From (3),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,−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3200" dirty="0" smtClean="0"/>
                  <a:t/>
                </a:r>
                <a:br>
                  <a:rPr lang="en-IN" sz="3200" dirty="0" smtClean="0"/>
                </a:br>
                <a:r>
                  <a:rPr lang="en-IN" sz="3200" dirty="0" smtClean="0"/>
                  <a:t>On solving these equations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3200" dirty="0" smtClean="0"/>
                  <a:t> </a:t>
                </a:r>
                <a:br>
                  <a:rPr lang="en-IN" sz="3200" dirty="0" smtClean="0"/>
                </a:br>
                <a:r>
                  <a:rPr lang="en-IN" sz="3200" dirty="0" smtClean="0"/>
                  <a:t>Substituting in (6)</a:t>
                </a:r>
                <a:br>
                  <a:rPr lang="en-IN" sz="3200" dirty="0" smtClean="0"/>
                </a:br>
                <a:r>
                  <a:rPr lang="en-IN" sz="3200" dirty="0" smtClean="0"/>
                  <a:t>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3200" dirty="0" smtClean="0"/>
                  <a:t> not satisfied.</a:t>
                </a:r>
                <a:br>
                  <a:rPr lang="en-IN" sz="3200" dirty="0" smtClean="0"/>
                </a:br>
                <a:r>
                  <a:rPr lang="en-IN" sz="3200" dirty="0" smtClean="0"/>
                  <a:t>Therefore Case 3 is also rejected. Hence Case 1 is only solution.</a:t>
                </a:r>
                <a:br>
                  <a:rPr lang="en-IN" sz="3200" dirty="0" smtClean="0"/>
                </a:br>
                <a:r>
                  <a:rPr lang="en-IN" sz="3200" dirty="0" smtClean="0"/>
                  <a:t>Minimum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IN" sz="3200" dirty="0" smtClean="0"/>
                  <a:t/>
                </a:r>
                <a:br>
                  <a:rPr lang="en-IN" sz="32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6322714"/>
              </a:xfrm>
              <a:blipFill rotWithShape="0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843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88640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Practice Problems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1560" y="1268760"/>
                <a:ext cx="7992888" cy="268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IN" sz="2400" dirty="0" smtClean="0"/>
                  <a:t>Maximize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400" b="0" dirty="0" smtClean="0"/>
              </a:p>
              <a:p>
                <a:r>
                  <a:rPr lang="en-IN" sz="2400" dirty="0" smtClean="0"/>
                  <a:t>       subject to the constraints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IN" sz="24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400" dirty="0" smtClean="0"/>
              </a:p>
              <a:p>
                <a:endParaRPr lang="en-IN" sz="2400" dirty="0"/>
              </a:p>
              <a:p>
                <a:pPr marL="342900" indent="-342900">
                  <a:buAutoNum type="arabicPeriod" startAt="2"/>
                </a:pPr>
                <a:r>
                  <a:rPr lang="en-IN" sz="2400" dirty="0" smtClean="0"/>
                  <a:t>Minimize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 smtClean="0"/>
              </a:p>
              <a:p>
                <a:r>
                  <a:rPr lang="en-IN" sz="2400" dirty="0"/>
                  <a:t> </a:t>
                </a:r>
                <a:r>
                  <a:rPr lang="en-IN" sz="2400" dirty="0" smtClean="0"/>
                  <a:t>      subject to the constraints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4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268760"/>
                <a:ext cx="7992888" cy="2688813"/>
              </a:xfrm>
              <a:prstGeom prst="rect">
                <a:avLst/>
              </a:prstGeom>
              <a:blipFill rotWithShape="0">
                <a:blip r:embed="rId2"/>
                <a:stretch>
                  <a:fillRect l="-1220" t="-18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3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99" y="116632"/>
            <a:ext cx="9162799" cy="638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27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40"/>
            <a:ext cx="9144000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0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660428"/>
            <a:ext cx="8944069" cy="27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1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73226" y="1197924"/>
                <a:ext cx="7632848" cy="36576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000" dirty="0" smtClean="0"/>
                  <a:t>Consider the problem :</a:t>
                </a:r>
              </a:p>
              <a:p>
                <a:r>
                  <a:rPr lang="en-IN" sz="2000" dirty="0" smtClean="0"/>
                  <a:t>Optimize </a:t>
                </a:r>
                <a:r>
                  <a:rPr lang="en-IN" sz="2000" i="1" dirty="0" smtClean="0"/>
                  <a:t>Z </a:t>
                </a:r>
                <a:r>
                  <a:rPr lang="en-IN" sz="2000" dirty="0"/>
                  <a:t>= </a:t>
                </a:r>
                <a:r>
                  <a:rPr lang="en-IN" sz="2000" i="1" dirty="0"/>
                  <a:t>f </a:t>
                </a:r>
                <a:r>
                  <a:rPr lang="en-IN" sz="2000" dirty="0"/>
                  <a:t>(</a:t>
                </a:r>
                <a:r>
                  <a:rPr lang="en-IN" sz="2000" b="1" dirty="0"/>
                  <a:t>X</a:t>
                </a:r>
                <a:r>
                  <a:rPr lang="en-IN" sz="2000" dirty="0"/>
                  <a:t>) subject to </a:t>
                </a:r>
                <a:r>
                  <a:rPr lang="en-IN" sz="2000" i="1" dirty="0" smtClean="0"/>
                  <a:t>g</a:t>
                </a:r>
                <a:r>
                  <a:rPr lang="en-IN" sz="2000" dirty="0" smtClean="0"/>
                  <a:t>(</a:t>
                </a:r>
                <a:r>
                  <a:rPr lang="en-IN" sz="2000" b="1" dirty="0" smtClean="0"/>
                  <a:t>X</a:t>
                </a:r>
                <a:r>
                  <a:rPr lang="en-IN" sz="2000" dirty="0"/>
                  <a:t>)=</a:t>
                </a:r>
                <a:r>
                  <a:rPr lang="en-IN" sz="2000" dirty="0" smtClean="0"/>
                  <a:t>0</a:t>
                </a:r>
                <a:r>
                  <a:rPr lang="en-IN" sz="2000" i="1" dirty="0" smtClean="0"/>
                  <a:t> </a:t>
                </a:r>
                <a:r>
                  <a:rPr lang="en-IN" sz="2000" dirty="0" smtClean="0"/>
                  <a:t>where</a:t>
                </a:r>
              </a:p>
              <a:p>
                <a:endParaRPr lang="en-IN" sz="2000" dirty="0" smtClean="0"/>
              </a:p>
              <a:p>
                <a:r>
                  <a:rPr lang="en-IN" sz="2000" dirty="0" smtClean="0"/>
                  <a:t>X=(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sz="2000" b="0" i="1" smtClean="0">
                            <a:latin typeface="Cambria Math"/>
                          </a:rPr>
                          <m:t>1,</m:t>
                        </m:r>
                      </m:sub>
                    </m:sSub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sz="2000" b="0" i="1" smtClean="0">
                            <a:latin typeface="Cambria Math"/>
                          </a:rPr>
                          <m:t>2,</m:t>
                        </m:r>
                      </m:sub>
                    </m:sSub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sz="2000" b="0" i="1" smtClean="0">
                            <a:latin typeface="Cambria Math"/>
                          </a:rPr>
                          <m:t>3,</m:t>
                        </m:r>
                      </m:sub>
                    </m:sSub>
                  </m:oMath>
                </a14:m>
                <a:r>
                  <a:rPr lang="en-IN" sz="2000" dirty="0" smtClean="0"/>
                  <a:t>………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IN" sz="2000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sz="2000" dirty="0" smtClean="0"/>
                  <a:t>) g=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I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I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I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r>
                              <a:rPr lang="en-IN" sz="2000" b="0" i="1" smtClean="0">
                                <a:latin typeface="Cambria Math"/>
                              </a:rPr>
                              <m:t>.</m:t>
                            </m:r>
                          </m:e>
                          <m:e>
                            <m:r>
                              <a:rPr lang="en-IN" sz="2000" b="0" i="1" smtClean="0">
                                <a:latin typeface="Cambria Math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000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IN" sz="2000" b="0" i="1" smtClean="0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IN" sz="2000" dirty="0" smtClean="0"/>
              </a:p>
              <a:p>
                <a:endParaRPr lang="en-IN" sz="2000" dirty="0" smtClean="0"/>
              </a:p>
              <a:p>
                <a:r>
                  <a:rPr lang="en-IN" sz="2000" dirty="0" smtClean="0"/>
                  <a:t>The functions </a:t>
                </a:r>
                <a:r>
                  <a:rPr lang="en-IN" sz="2000" i="1" dirty="0" smtClean="0"/>
                  <a:t>f </a:t>
                </a:r>
                <a:r>
                  <a:rPr lang="en-IN" sz="2000" dirty="0" smtClean="0"/>
                  <a:t>(</a:t>
                </a:r>
                <a:r>
                  <a:rPr lang="en-IN" sz="2000" b="1" dirty="0" smtClean="0"/>
                  <a:t>X</a:t>
                </a:r>
                <a:r>
                  <a:rPr lang="en-IN" sz="2000" dirty="0" smtClean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IN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 smtClean="0"/>
                  <a:t>(</a:t>
                </a:r>
                <a:r>
                  <a:rPr lang="en-IN" sz="2000" b="1" dirty="0" smtClean="0"/>
                  <a:t>X</a:t>
                </a:r>
                <a:r>
                  <a:rPr lang="en-IN" sz="2000" dirty="0" smtClean="0"/>
                  <a:t>), i=1,2,…m are twice continuous differentiable functions.</a:t>
                </a:r>
                <a:endParaRPr lang="en-IN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26" y="1197924"/>
                <a:ext cx="7632848" cy="3657668"/>
              </a:xfrm>
              <a:prstGeom prst="rect">
                <a:avLst/>
              </a:prstGeom>
              <a:blipFill rotWithShape="0">
                <a:blip r:embed="rId2"/>
                <a:stretch>
                  <a:fillRect l="-799" t="-1000" b="-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11560" y="301097"/>
            <a:ext cx="533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smtClean="0"/>
              <a:t>Constrained Optimization Problem</a:t>
            </a:r>
            <a:endParaRPr lang="en-IN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472514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9735" y="5229200"/>
                <a:ext cx="784887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000" dirty="0" smtClean="0"/>
                  <a:t>If either f(x) or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IN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 smtClean="0"/>
                  <a:t>(x1, x2, ..., </a:t>
                </a:r>
                <a:r>
                  <a:rPr lang="en-IN" sz="2000" dirty="0" err="1" smtClean="0"/>
                  <a:t>xn</a:t>
                </a:r>
                <a:r>
                  <a:rPr lang="en-IN" sz="2000" dirty="0" smtClean="0"/>
                  <a:t>) or both are non-linear, then the problem of determining the n-type (x1, x2, ..., </a:t>
                </a:r>
                <a:r>
                  <a:rPr lang="en-IN" sz="2000" dirty="0" err="1" smtClean="0"/>
                  <a:t>xn</a:t>
                </a:r>
                <a:r>
                  <a:rPr lang="en-IN" sz="2000" dirty="0" smtClean="0"/>
                  <a:t>) which makes Z a minimum or maximum and satisfies all the constraints, above is called a general non-linear programming problem with equality constrains.</a:t>
                </a:r>
                <a:endParaRPr lang="en-IN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35" y="5229200"/>
                <a:ext cx="7848872" cy="1323439"/>
              </a:xfrm>
              <a:prstGeom prst="rect">
                <a:avLst/>
              </a:prstGeom>
              <a:blipFill rotWithShape="0">
                <a:blip r:embed="rId3"/>
                <a:stretch>
                  <a:fillRect l="-776" t="-2765" b="-73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49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434139"/>
            <a:ext cx="4970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Solution by Lagrange multipliers</a:t>
            </a:r>
            <a:endParaRPr lang="en-IN" sz="2800" dirty="0"/>
          </a:p>
        </p:txBody>
      </p:sp>
      <p:sp>
        <p:nvSpPr>
          <p:cNvPr id="4" name="Rectangle 3"/>
          <p:cNvSpPr/>
          <p:nvPr/>
        </p:nvSpPr>
        <p:spPr>
          <a:xfrm>
            <a:off x="463630" y="1163516"/>
            <a:ext cx="8500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The </a:t>
            </a:r>
            <a:r>
              <a:rPr lang="en-IN" sz="2000" b="1" dirty="0" smtClean="0"/>
              <a:t>method</a:t>
            </a:r>
            <a:r>
              <a:rPr lang="en-IN" sz="2000" dirty="0"/>
              <a:t> of </a:t>
            </a:r>
            <a:r>
              <a:rPr lang="en-IN" sz="2000" b="1" dirty="0"/>
              <a:t>Lagrange multipliers</a:t>
            </a:r>
            <a:r>
              <a:rPr lang="en-IN" sz="2000" dirty="0"/>
              <a:t> is a </a:t>
            </a:r>
            <a:r>
              <a:rPr lang="en-IN" sz="2000" dirty="0" smtClean="0"/>
              <a:t>general mathematical</a:t>
            </a:r>
            <a:r>
              <a:rPr lang="en-IN" sz="2000" dirty="0"/>
              <a:t> </a:t>
            </a:r>
            <a:r>
              <a:rPr lang="en-IN" sz="2000" b="1" dirty="0"/>
              <a:t>technique</a:t>
            </a:r>
            <a:r>
              <a:rPr lang="en-IN" sz="2000" dirty="0"/>
              <a:t> that can be used </a:t>
            </a:r>
            <a:r>
              <a:rPr lang="en-IN" sz="2000" b="1" dirty="0"/>
              <a:t>for solving</a:t>
            </a:r>
            <a:r>
              <a:rPr lang="en-IN" sz="2000" dirty="0"/>
              <a:t> constrained </a:t>
            </a:r>
            <a:r>
              <a:rPr lang="en-IN" sz="2000" b="1" dirty="0"/>
              <a:t>optimization</a:t>
            </a:r>
            <a:r>
              <a:rPr lang="en-IN" sz="2000" dirty="0"/>
              <a:t> problems consisting of a </a:t>
            </a:r>
            <a:r>
              <a:rPr lang="en-IN" sz="2000" b="1" dirty="0"/>
              <a:t>nonlinear</a:t>
            </a:r>
            <a:r>
              <a:rPr lang="en-IN" sz="2000" dirty="0"/>
              <a:t> objective </a:t>
            </a:r>
            <a:r>
              <a:rPr lang="en-IN" sz="2000" b="1" dirty="0"/>
              <a:t>function</a:t>
            </a:r>
            <a:r>
              <a:rPr lang="en-IN" sz="2000" dirty="0"/>
              <a:t> and one or more </a:t>
            </a:r>
            <a:r>
              <a:rPr lang="en-IN" sz="2000" b="1" dirty="0"/>
              <a:t>linear</a:t>
            </a:r>
            <a:r>
              <a:rPr lang="en-IN" sz="2000" dirty="0"/>
              <a:t> or </a:t>
            </a:r>
            <a:r>
              <a:rPr lang="en-IN" sz="2000" b="1" dirty="0"/>
              <a:t>nonlinear</a:t>
            </a:r>
            <a:r>
              <a:rPr lang="en-IN" sz="2000" dirty="0"/>
              <a:t> constraint </a:t>
            </a:r>
            <a:r>
              <a:rPr lang="en-IN" sz="2000" dirty="0" smtClean="0"/>
              <a:t>equations.</a:t>
            </a:r>
            <a:endParaRPr lang="en-IN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2777142"/>
            <a:ext cx="495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Step1 : Create the </a:t>
            </a:r>
            <a:r>
              <a:rPr lang="en-IN" dirty="0" err="1" smtClean="0"/>
              <a:t>Lagrangean</a:t>
            </a:r>
            <a:r>
              <a:rPr lang="en-IN" dirty="0" smtClean="0"/>
              <a:t> function of the form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143101" y="3620028"/>
            <a:ext cx="541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Where the parameter </a:t>
            </a:r>
            <a:r>
              <a:rPr lang="el-GR" dirty="0" smtClean="0"/>
              <a:t>λ</a:t>
            </a:r>
            <a:r>
              <a:rPr lang="en-IN" dirty="0" smtClean="0"/>
              <a:t> is called the Lagrange multiplier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3270363" y="3183196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L(X,</a:t>
            </a:r>
            <a:r>
              <a:rPr lang="el-GR" sz="2000" b="1" dirty="0" smtClean="0"/>
              <a:t>λ</a:t>
            </a:r>
            <a:r>
              <a:rPr lang="en-IN" sz="2000" b="1" dirty="0" smtClean="0"/>
              <a:t>) = f(X) - </a:t>
            </a:r>
            <a:r>
              <a:rPr lang="el-GR" sz="2000" b="1" dirty="0" smtClean="0"/>
              <a:t>λ</a:t>
            </a:r>
            <a:r>
              <a:rPr lang="en-IN" sz="2000" b="1" dirty="0" smtClean="0"/>
              <a:t>g(X)</a:t>
            </a:r>
            <a:endParaRPr lang="en-IN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3630" y="4195167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Step2: Solve the following system of equations(These equations are the necessary Conditions for a point to be a stationary point)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3630" y="4872625"/>
                <a:ext cx="7488832" cy="77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IN" dirty="0" smtClean="0"/>
                  <a:t>=0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a:rPr lang="en-IN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IN" i="1" smtClean="0">
                            <a:latin typeface="Cambria Math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</a:rPr>
                          <m:t>λ</m:t>
                        </m:r>
                      </m:den>
                    </m:f>
                  </m:oMath>
                </a14:m>
                <a:r>
                  <a:rPr lang="en-IN" dirty="0" smtClean="0"/>
                  <a:t>=0. This system consists of (</a:t>
                </a:r>
                <a:r>
                  <a:rPr lang="en-IN" dirty="0" err="1" smtClean="0"/>
                  <a:t>n+m</a:t>
                </a:r>
                <a:r>
                  <a:rPr lang="en-IN" dirty="0" smtClean="0"/>
                  <a:t>) equations with (</a:t>
                </a:r>
                <a:r>
                  <a:rPr lang="en-IN" dirty="0" err="1" smtClean="0"/>
                  <a:t>n+m</a:t>
                </a:r>
                <a:r>
                  <a:rPr lang="en-IN" dirty="0" smtClean="0"/>
                  <a:t>) unknown variables</a:t>
                </a:r>
                <a:endParaRPr lang="en-IN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30" y="4872625"/>
                <a:ext cx="7488832" cy="776559"/>
              </a:xfrm>
              <a:prstGeom prst="rect">
                <a:avLst/>
              </a:prstGeom>
              <a:blipFill rotWithShape="0">
                <a:blip r:embed="rId2"/>
                <a:stretch>
                  <a:fillRect l="-651" b="-109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3630" y="5890191"/>
                <a:ext cx="80570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smtClean="0"/>
                  <a:t>Let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dirty="0" smtClean="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IN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 smtClean="0"/>
                  <a:t>) be the stationary point for the </a:t>
                </a:r>
                <a:r>
                  <a:rPr lang="en-IN" dirty="0" err="1" smtClean="0"/>
                  <a:t>Lagrangean</a:t>
                </a:r>
                <a:r>
                  <a:rPr lang="en-IN" dirty="0" smtClean="0"/>
                  <a:t> function L </a:t>
                </a:r>
                <a:endParaRPr lang="en-IN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30" y="5890191"/>
                <a:ext cx="805701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05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667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1266</Words>
  <Application>Microsoft Office PowerPoint</Application>
  <PresentationFormat>On-screen Show (4:3)</PresentationFormat>
  <Paragraphs>270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Minimize f=x_2^2-4x_1-4x_2 Subject to x_1^2+x_2^2-2x_1-4x_2≥15 x_1+x_2≥5 x_1,x_2≥0 This is minimization problem, so h^1≥0,h^2  ≥0.   h^1=x_1^2+x_2^2-2x_1-4x_2-15≥0 h^2=x_1+x_2-5≥0  Writing Lagrangian L=x_2^2-4x_1-4x_2-λ_1 (x_1^2+x_2^2-2x_1-4x_2-15)   -λ_2 (x_1+x_2-5) "Type equation here." "Type equation here." 〖_〗 h_2 "Type equation here."</vt:lpstr>
      <vt:lpstr>Form the Kuhn – Tucker conditions for minima ∂f/(∂x_1 )-λ_1 ((∂h^1)/(∂x_1 ))-λ_2 ((∂h^2)/(∂x_1 ))=0 i.e., -4-λ_1 (2x_1-2)-λ_2=0                 (1)   ∂f/(∂x_2 )-λ_1 ((∂h^1)/(∂x_2 ))-λ_2 ((∂h^2)/(∂x_2 ))=0    i.e.,2x_2-4-λ_1 (2x_2-4)-λ_2=0       (2) </vt:lpstr>
      <vt:lpstr>PowerPoint Presentation</vt:lpstr>
      <vt:lpstr>PowerPoint Presentation</vt:lpstr>
      <vt:lpstr>Minimize f=2x_1+3x_2-x_1^2-2x_2^2 Subject to 〖               x〗_1+3x_2≤6 5x_1+2x_2≤10 x_1,x_2≥0</vt:lpstr>
      <vt:lpstr>PowerPoint Presentation</vt:lpstr>
      <vt:lpstr>Case 1: If λ_1=0 and λ_2=0 then from (1),(2) 2x_1-2=0 and 4x_2-3=0 x_1=1,x_2=3/4                                   (7) Substituting in (5) and (6) -1-9/4+6=11/4≥0,-5-6/4+10=7/4≥0 Conditions are satisfied. Therefore minimum exists Minimum f=2×1+3×3/4-1-2(3/4)^2=17/8 </vt:lpstr>
      <vt:lpstr>Case 2: If λ_1=0 and λ_2≠0, then from (1)and (2) 2x_1-2=5λ_2,4x_2-3=2λ_2                         ⇒4x_1-20x_2+11=0               (8) From (4) (-5x_1-2x_2+10)=0                       (9)  Solving (8) and (9), x_1=89/54,x_2=95/108 Substituting in (5)                 -89/54-(3×95)/108+6=205/108≥0 is satisfied.  f=(2×89)/54+(3×95)/108-(89×89)/(54×54)-(2×95×95)/(108×108)  "Type equation here." f "Type equation here."</vt:lpstr>
      <vt:lpstr>Case 3:If λ_1≠0 and λ_2=0, from (1),(2) 2-2x_1=-λ_1 and 3-4x_2=-3λ_1⇒6x_1-4x_2=3 From (3), since λ_1≠0,-x_1-3x_2+6=0 On solving these equations x_1=3/2,x_2=3/2  Substituting in (6)  -5x_1-2x_2+10=-21/2+10≥0 not satisfied. Therefore Case 3 is also rejected. Hence Case 1 is only solution. Minimum f=17/8 -x_1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Hewlett-Packard Company</dc:creator>
  <cp:lastModifiedBy>Hewlett-Packard Company</cp:lastModifiedBy>
  <cp:revision>111</cp:revision>
  <dcterms:created xsi:type="dcterms:W3CDTF">2020-09-19T04:34:36Z</dcterms:created>
  <dcterms:modified xsi:type="dcterms:W3CDTF">2022-04-26T04:54:49Z</dcterms:modified>
</cp:coreProperties>
</file>